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5" r:id="rId3"/>
    <p:sldId id="290" r:id="rId4"/>
    <p:sldId id="291" r:id="rId5"/>
    <p:sldId id="256" r:id="rId6"/>
    <p:sldId id="258" r:id="rId7"/>
    <p:sldId id="284" r:id="rId8"/>
    <p:sldId id="306" r:id="rId9"/>
    <p:sldId id="307" r:id="rId10"/>
    <p:sldId id="308" r:id="rId11"/>
    <p:sldId id="309" r:id="rId12"/>
    <p:sldId id="310" r:id="rId13"/>
    <p:sldId id="311" r:id="rId14"/>
    <p:sldId id="312" r:id="rId15"/>
    <p:sldId id="313" r:id="rId16"/>
    <p:sldId id="314" r:id="rId17"/>
    <p:sldId id="336" r:id="rId18"/>
    <p:sldId id="337" r:id="rId19"/>
    <p:sldId id="333" r:id="rId20"/>
    <p:sldId id="334" r:id="rId21"/>
    <p:sldId id="259" r:id="rId22"/>
    <p:sldId id="261" r:id="rId23"/>
    <p:sldId id="262" r:id="rId24"/>
    <p:sldId id="278" r:id="rId25"/>
    <p:sldId id="267" r:id="rId26"/>
    <p:sldId id="304" r:id="rId27"/>
    <p:sldId id="305" r:id="rId28"/>
    <p:sldId id="331" r:id="rId29"/>
    <p:sldId id="332" r:id="rId30"/>
    <p:sldId id="265" r:id="rId31"/>
    <p:sldId id="276" r:id="rId32"/>
    <p:sldId id="286" r:id="rId33"/>
    <p:sldId id="272" r:id="rId34"/>
    <p:sldId id="293" r:id="rId35"/>
    <p:sldId id="292" r:id="rId36"/>
    <p:sldId id="271" r:id="rId37"/>
    <p:sldId id="270" r:id="rId38"/>
    <p:sldId id="279" r:id="rId39"/>
    <p:sldId id="280" r:id="rId40"/>
    <p:sldId id="282" r:id="rId41"/>
    <p:sldId id="283" r:id="rId42"/>
    <p:sldId id="287" r:id="rId43"/>
    <p:sldId id="281" r:id="rId44"/>
    <p:sldId id="289" r:id="rId45"/>
    <p:sldId id="274" r:id="rId46"/>
    <p:sldId id="269" r:id="rId47"/>
    <p:sldId id="273" r:id="rId48"/>
    <p:sldId id="367" r:id="rId49"/>
    <p:sldId id="353" r:id="rId50"/>
    <p:sldId id="354" r:id="rId51"/>
    <p:sldId id="355" r:id="rId52"/>
    <p:sldId id="356" r:id="rId53"/>
    <p:sldId id="357" r:id="rId54"/>
    <p:sldId id="295" r:id="rId55"/>
    <p:sldId id="351" r:id="rId56"/>
    <p:sldId id="296" r:id="rId57"/>
    <p:sldId id="338" r:id="rId58"/>
    <p:sldId id="339" r:id="rId59"/>
    <p:sldId id="352" r:id="rId60"/>
    <p:sldId id="340" r:id="rId61"/>
    <p:sldId id="341" r:id="rId62"/>
    <p:sldId id="342" r:id="rId63"/>
    <p:sldId id="343" r:id="rId64"/>
    <p:sldId id="344" r:id="rId65"/>
    <p:sldId id="358" r:id="rId66"/>
    <p:sldId id="345" r:id="rId67"/>
    <p:sldId id="346" r:id="rId68"/>
    <p:sldId id="359" r:id="rId69"/>
    <p:sldId id="347" r:id="rId70"/>
    <p:sldId id="348" r:id="rId71"/>
    <p:sldId id="349" r:id="rId72"/>
    <p:sldId id="350" r:id="rId73"/>
    <p:sldId id="360" r:id="rId74"/>
    <p:sldId id="361" r:id="rId75"/>
    <p:sldId id="362" r:id="rId76"/>
    <p:sldId id="363" r:id="rId77"/>
    <p:sldId id="364" r:id="rId78"/>
    <p:sldId id="365" r:id="rId79"/>
    <p:sldId id="366" r:id="rId80"/>
    <p:sldId id="319" r:id="rId81"/>
    <p:sldId id="320" r:id="rId82"/>
    <p:sldId id="321" r:id="rId83"/>
    <p:sldId id="322" r:id="rId84"/>
    <p:sldId id="324" r:id="rId85"/>
    <p:sldId id="325" r:id="rId86"/>
    <p:sldId id="297" r:id="rId87"/>
    <p:sldId id="263" r:id="rId88"/>
    <p:sldId id="285" r:id="rId89"/>
    <p:sldId id="298" r:id="rId90"/>
    <p:sldId id="299" r:id="rId91"/>
    <p:sldId id="300" r:id="rId92"/>
    <p:sldId id="301" r:id="rId93"/>
    <p:sldId id="302" r:id="rId94"/>
    <p:sldId id="315" r:id="rId95"/>
    <p:sldId id="316" r:id="rId96"/>
    <p:sldId id="317" r:id="rId97"/>
    <p:sldId id="318" r:id="rId98"/>
    <p:sldId id="368"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sorterViewPr>
    <p:cViewPr>
      <p:scale>
        <a:sx n="1016090996" d="1164153217"/>
        <a:sy n="1016090996" d="1164153217"/>
      </p:scale>
      <p:origin x="0" y="-3948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46E7-81CA-4D76-80D4-A340DDE6F6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83A678-DAD5-4C51-885C-4BC1EE3310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EAB761-77CF-4D55-924E-58CB2F9B265A}"/>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5" name="Footer Placeholder 4">
            <a:extLst>
              <a:ext uri="{FF2B5EF4-FFF2-40B4-BE49-F238E27FC236}">
                <a16:creationId xmlns:a16="http://schemas.microsoft.com/office/drawing/2014/main" id="{FAEC36D8-2EC8-4A12-BE12-0DAE61D66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43FCDE-4000-4B2F-A19F-C26F6ED9FEB6}"/>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49404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E1DE4-24B7-4FC8-A2FB-4AF5531639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897622-2C08-49E6-9FE9-7668F5CFAB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5E70FD-C2B2-46A2-BD89-24FC6094C0D3}"/>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5" name="Footer Placeholder 4">
            <a:extLst>
              <a:ext uri="{FF2B5EF4-FFF2-40B4-BE49-F238E27FC236}">
                <a16:creationId xmlns:a16="http://schemas.microsoft.com/office/drawing/2014/main" id="{CA3476D5-1E33-4014-9E8B-3BF555593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4413E-54AB-4E3D-8F31-077A1EB8D99D}"/>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226615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BE99EF-2139-4F68-A099-71635E52C3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917A6B-29B8-414A-966E-AC34DB3077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870A3-7D66-4294-A6E8-74CCE945EBC6}"/>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5" name="Footer Placeholder 4">
            <a:extLst>
              <a:ext uri="{FF2B5EF4-FFF2-40B4-BE49-F238E27FC236}">
                <a16:creationId xmlns:a16="http://schemas.microsoft.com/office/drawing/2014/main" id="{9F3F087F-B946-465B-AC05-88DCDECB5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346E9-000E-4002-ABDA-55F273FE6836}"/>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213329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9FE54-3598-4BB8-934A-DF88E282B4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299D59-37D0-4A7D-BFBF-1654FAEC9F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F8EC3E-6C73-462A-8B83-EC3FAD92C42B}"/>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5" name="Footer Placeholder 4">
            <a:extLst>
              <a:ext uri="{FF2B5EF4-FFF2-40B4-BE49-F238E27FC236}">
                <a16:creationId xmlns:a16="http://schemas.microsoft.com/office/drawing/2014/main" id="{BDBB4BAA-EA01-4DE1-A869-FA25BDFE0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41FEDD-5480-445A-B7B0-AF41C3BB34F9}"/>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148613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2375-5A56-4494-9318-F22D362C64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F65FB4-77C5-4B8C-9C93-2267C588EC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E965A9-C4E9-4989-AD86-4A6B151CC2D7}"/>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5" name="Footer Placeholder 4">
            <a:extLst>
              <a:ext uri="{FF2B5EF4-FFF2-40B4-BE49-F238E27FC236}">
                <a16:creationId xmlns:a16="http://schemas.microsoft.com/office/drawing/2014/main" id="{EFF6A893-1902-44BC-B06E-A46025C18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3DC35-EE2D-4256-B5F5-29D7B0B468AF}"/>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1053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8AD1C-001A-436B-AFC3-64EB373508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F18E70-46A7-4051-8328-1688DB7AF5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311C5A-B9E2-4F69-8B9D-6BD02DB68D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97B0F8-7410-473D-9C7D-1DE7314975CB}"/>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6" name="Footer Placeholder 5">
            <a:extLst>
              <a:ext uri="{FF2B5EF4-FFF2-40B4-BE49-F238E27FC236}">
                <a16:creationId xmlns:a16="http://schemas.microsoft.com/office/drawing/2014/main" id="{48FA8A23-20AC-4979-8665-E625A49B8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079430-962D-4A1E-8996-F7C615B895E9}"/>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2632042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47D6-8ADD-4DEE-B9E3-06E95B962F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5481CF-06D5-47A4-8879-B597BB15DA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7413B7-2F7B-4E67-A7B8-FC3E7A27D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049C3D-17B0-4D7E-A5AD-C3CFE897B5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FFB288-F832-4B11-8504-48299B1641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D227B0-6A1E-49C5-B89B-21D28A6A1F30}"/>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8" name="Footer Placeholder 7">
            <a:extLst>
              <a:ext uri="{FF2B5EF4-FFF2-40B4-BE49-F238E27FC236}">
                <a16:creationId xmlns:a16="http://schemas.microsoft.com/office/drawing/2014/main" id="{3CE341F4-C227-4461-A7D5-5C4571A45B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52E7D1-2E71-46B2-84FC-26857A837D69}"/>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2059561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E8424-0556-446C-8583-D375883861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258670-8011-4F28-B879-0647AD22A461}"/>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4" name="Footer Placeholder 3">
            <a:extLst>
              <a:ext uri="{FF2B5EF4-FFF2-40B4-BE49-F238E27FC236}">
                <a16:creationId xmlns:a16="http://schemas.microsoft.com/office/drawing/2014/main" id="{FE71B898-64CE-4C62-84C3-695971C2DC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B7BF98-F8EB-4559-ADFA-2AF359710005}"/>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410814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15FE10-3DA0-46AB-9660-8267861C7F86}"/>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3" name="Footer Placeholder 2">
            <a:extLst>
              <a:ext uri="{FF2B5EF4-FFF2-40B4-BE49-F238E27FC236}">
                <a16:creationId xmlns:a16="http://schemas.microsoft.com/office/drawing/2014/main" id="{646602EC-9765-43F5-8C1A-9414111BBD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D0C4D4-F78B-488B-8505-C49B32CF6349}"/>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623925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9C8CC-80F3-4E55-ADF9-59855A234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ED02D3-B736-4EBB-8DE5-3731118512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0EB21B-CF54-486F-8630-91D2B1D00A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3C00E4-9EFE-4F7F-A7D9-067539BF1DDF}"/>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6" name="Footer Placeholder 5">
            <a:extLst>
              <a:ext uri="{FF2B5EF4-FFF2-40B4-BE49-F238E27FC236}">
                <a16:creationId xmlns:a16="http://schemas.microsoft.com/office/drawing/2014/main" id="{4CD65B05-BBF1-4097-9444-6F25F23FE6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725AE-E7DD-4894-818F-B91C665D6B17}"/>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278592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1325-45A3-454E-8FB1-5939A1968C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77D0C0-57B2-4270-9176-8D73D52712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6B5BC1-9086-458D-BC33-76C689856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03F1FD-621E-4466-B632-54E3C53C39F4}"/>
              </a:ext>
            </a:extLst>
          </p:cNvPr>
          <p:cNvSpPr>
            <a:spLocks noGrp="1"/>
          </p:cNvSpPr>
          <p:nvPr>
            <p:ph type="dt" sz="half" idx="10"/>
          </p:nvPr>
        </p:nvSpPr>
        <p:spPr/>
        <p:txBody>
          <a:bodyPr/>
          <a:lstStyle/>
          <a:p>
            <a:fld id="{43228F1F-C197-420B-B903-F10EBEB1F115}" type="datetimeFigureOut">
              <a:rPr lang="en-US" smtClean="0"/>
              <a:t>5/1/2022</a:t>
            </a:fld>
            <a:endParaRPr lang="en-US"/>
          </a:p>
        </p:txBody>
      </p:sp>
      <p:sp>
        <p:nvSpPr>
          <p:cNvPr id="6" name="Footer Placeholder 5">
            <a:extLst>
              <a:ext uri="{FF2B5EF4-FFF2-40B4-BE49-F238E27FC236}">
                <a16:creationId xmlns:a16="http://schemas.microsoft.com/office/drawing/2014/main" id="{5E36E0FA-4529-4E1C-9FC6-D4EDFD8E4D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C3DEC8-AB3E-46ED-93DF-098163C92A99}"/>
              </a:ext>
            </a:extLst>
          </p:cNvPr>
          <p:cNvSpPr>
            <a:spLocks noGrp="1"/>
          </p:cNvSpPr>
          <p:nvPr>
            <p:ph type="sldNum" sz="quarter" idx="12"/>
          </p:nvPr>
        </p:nvSpPr>
        <p:spPr/>
        <p:txBody>
          <a:bodyPr/>
          <a:lstStyle/>
          <a:p>
            <a:fld id="{00D96BFC-3F50-4547-A379-D4F2EA0B5AE2}" type="slidenum">
              <a:rPr lang="en-US" smtClean="0"/>
              <a:t>‹#›</a:t>
            </a:fld>
            <a:endParaRPr lang="en-US"/>
          </a:p>
        </p:txBody>
      </p:sp>
    </p:spTree>
    <p:extLst>
      <p:ext uri="{BB962C8B-B14F-4D97-AF65-F5344CB8AC3E}">
        <p14:creationId xmlns:p14="http://schemas.microsoft.com/office/powerpoint/2010/main" val="323091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A4A2E4-DE53-4428-B27B-992C304A25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243AAF-6B43-4120-A3F4-3C5602D61D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F7699D-854B-4F2E-9E4C-C87AEF3904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28F1F-C197-420B-B903-F10EBEB1F115}" type="datetimeFigureOut">
              <a:rPr lang="en-US" smtClean="0"/>
              <a:t>5/1/2022</a:t>
            </a:fld>
            <a:endParaRPr lang="en-US"/>
          </a:p>
        </p:txBody>
      </p:sp>
      <p:sp>
        <p:nvSpPr>
          <p:cNvPr id="5" name="Footer Placeholder 4">
            <a:extLst>
              <a:ext uri="{FF2B5EF4-FFF2-40B4-BE49-F238E27FC236}">
                <a16:creationId xmlns:a16="http://schemas.microsoft.com/office/drawing/2014/main" id="{A4CFB0F3-B2F7-465E-B5F4-8076B869ED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016728-7704-405A-A8B1-CB6C2CBCC0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96BFC-3F50-4547-A379-D4F2EA0B5AE2}" type="slidenum">
              <a:rPr lang="en-US" smtClean="0"/>
              <a:t>‹#›</a:t>
            </a:fld>
            <a:endParaRPr lang="en-US"/>
          </a:p>
        </p:txBody>
      </p:sp>
    </p:spTree>
    <p:extLst>
      <p:ext uri="{BB962C8B-B14F-4D97-AF65-F5344CB8AC3E}">
        <p14:creationId xmlns:p14="http://schemas.microsoft.com/office/powerpoint/2010/main" val="146627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A348BA-798C-492F-94E6-09A28F9C27FE}"/>
              </a:ext>
            </a:extLst>
          </p:cNvPr>
          <p:cNvSpPr/>
          <p:nvPr/>
        </p:nvSpPr>
        <p:spPr>
          <a:xfrm>
            <a:off x="89065" y="-14843"/>
            <a:ext cx="12013870" cy="665018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D1D5D1D7-BCA2-4A80-8F11-B22061E53786}"/>
              </a:ext>
            </a:extLst>
          </p:cNvPr>
          <p:cNvSpPr txBox="1"/>
          <p:nvPr/>
        </p:nvSpPr>
        <p:spPr>
          <a:xfrm>
            <a:off x="2099953" y="1852551"/>
            <a:ext cx="8205849" cy="2585323"/>
          </a:xfrm>
          <a:prstGeom prst="rect">
            <a:avLst/>
          </a:prstGeom>
          <a:noFill/>
        </p:spPr>
        <p:txBody>
          <a:bodyPr wrap="square" rtlCol="0">
            <a:spAutoFit/>
          </a:bodyPr>
          <a:lstStyle/>
          <a:p>
            <a:pPr algn="ctr"/>
            <a:r>
              <a:rPr lang="en-US" sz="5400" b="1" dirty="0">
                <a:solidFill>
                  <a:schemeClr val="bg1"/>
                </a:solidFill>
                <a:latin typeface="Arial" panose="020B0604020202020204" pitchFamily="34" charset="0"/>
                <a:cs typeface="Arial" panose="020B0604020202020204" pitchFamily="34" charset="0"/>
              </a:rPr>
              <a:t>Complete Salvation</a:t>
            </a:r>
          </a:p>
          <a:p>
            <a:pPr algn="ctr"/>
            <a:r>
              <a:rPr lang="en-US" sz="5400" b="1" dirty="0">
                <a:solidFill>
                  <a:schemeClr val="bg1"/>
                </a:solidFill>
                <a:latin typeface="Arial" panose="020B0604020202020204" pitchFamily="34" charset="0"/>
                <a:cs typeface="Arial" panose="020B0604020202020204" pitchFamily="34" charset="0"/>
              </a:rPr>
              <a:t>Sanctification</a:t>
            </a:r>
          </a:p>
          <a:p>
            <a:pPr algn="ctr"/>
            <a:r>
              <a:rPr lang="en-US" sz="5400" b="1" dirty="0">
                <a:solidFill>
                  <a:schemeClr val="bg1"/>
                </a:solidFill>
                <a:latin typeface="Arial" panose="020B0604020202020204" pitchFamily="34" charset="0"/>
                <a:cs typeface="Arial" panose="020B0604020202020204" pitchFamily="34" charset="0"/>
              </a:rPr>
              <a:t>The Spiritual Life</a:t>
            </a:r>
          </a:p>
        </p:txBody>
      </p:sp>
    </p:spTree>
    <p:extLst>
      <p:ext uri="{BB962C8B-B14F-4D97-AF65-F5344CB8AC3E}">
        <p14:creationId xmlns:p14="http://schemas.microsoft.com/office/powerpoint/2010/main" val="4178767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F7A7CE-7849-4E28-85BD-6610C2F050EE}"/>
              </a:ext>
            </a:extLst>
          </p:cNvPr>
          <p:cNvSpPr txBox="1"/>
          <p:nvPr/>
        </p:nvSpPr>
        <p:spPr>
          <a:xfrm>
            <a:off x="427512" y="534390"/>
            <a:ext cx="10996550" cy="6283387"/>
          </a:xfrm>
          <a:prstGeom prst="rect">
            <a:avLst/>
          </a:prstGeom>
          <a:noFill/>
        </p:spPr>
        <p:txBody>
          <a:bodyPr wrap="square" rtlCol="0">
            <a:spAutoFit/>
          </a:bodyPr>
          <a:lstStyle/>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The Purpose of Sanctification:</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God’s purpose in saving us and the reason He called us is to place us back in the position we were originally created to be “ joint-heirs” with Christ.</a:t>
            </a:r>
          </a:p>
          <a:p>
            <a:pPr marL="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 </a:t>
            </a:r>
          </a:p>
          <a:p>
            <a:pPr marL="45720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Romans 8:16-17</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The </a:t>
            </a:r>
            <a:r>
              <a:rPr lang="en-US" sz="32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Spirit</a:t>
            </a:r>
            <a:r>
              <a:rPr lang="en-US" sz="3200" dirty="0">
                <a:effectLst/>
                <a:latin typeface="Arial" panose="020B0604020202020204" pitchFamily="34" charset="0"/>
                <a:ea typeface="Calibri" panose="020F0502020204030204" pitchFamily="34" charset="0"/>
                <a:cs typeface="Arial" panose="020B0604020202020204" pitchFamily="34" charset="0"/>
              </a:rPr>
              <a:t> itself </a:t>
            </a:r>
            <a:r>
              <a:rPr lang="en-US" sz="3200" dirty="0" err="1">
                <a:effectLst/>
                <a:latin typeface="Arial" panose="020B0604020202020204" pitchFamily="34" charset="0"/>
                <a:ea typeface="Calibri" panose="020F0502020204030204" pitchFamily="34" charset="0"/>
                <a:cs typeface="Arial" panose="020B0604020202020204" pitchFamily="34" charset="0"/>
              </a:rPr>
              <a:t>beareth</a:t>
            </a:r>
            <a:r>
              <a:rPr lang="en-US" sz="3200" dirty="0">
                <a:effectLst/>
                <a:latin typeface="Arial" panose="020B0604020202020204" pitchFamily="34" charset="0"/>
                <a:ea typeface="Calibri" panose="020F0502020204030204" pitchFamily="34" charset="0"/>
                <a:cs typeface="Arial" panose="020B0604020202020204" pitchFamily="34" charset="0"/>
              </a:rPr>
              <a:t> witness </a:t>
            </a:r>
            <a:r>
              <a:rPr lang="en-US" sz="3200" b="1" dirty="0">
                <a:effectLst/>
                <a:latin typeface="Arial" panose="020B0604020202020204" pitchFamily="34" charset="0"/>
                <a:ea typeface="Calibri" panose="020F0502020204030204" pitchFamily="34" charset="0"/>
                <a:cs typeface="Arial" panose="020B0604020202020204" pitchFamily="34" charset="0"/>
              </a:rPr>
              <a:t>with our </a:t>
            </a:r>
            <a:r>
              <a:rPr lang="en-US" sz="32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spirit</a:t>
            </a:r>
            <a:r>
              <a:rPr lang="en-US" sz="3200" dirty="0">
                <a:effectLst/>
                <a:latin typeface="Arial" panose="020B0604020202020204" pitchFamily="34" charset="0"/>
                <a:ea typeface="Calibri" panose="020F0502020204030204" pitchFamily="34" charset="0"/>
                <a:cs typeface="Arial" panose="020B0604020202020204" pitchFamily="34" charset="0"/>
              </a:rPr>
              <a:t>, that we are the children of God: and if children, then heirs--heirs of God and joint heirs with Christ, if indeed we suffer with Him, </a:t>
            </a:r>
            <a:r>
              <a:rPr lang="en-US" sz="3200" b="1" dirty="0">
                <a:effectLst/>
                <a:latin typeface="Arial" panose="020B0604020202020204" pitchFamily="34" charset="0"/>
                <a:ea typeface="Calibri" panose="020F0502020204030204" pitchFamily="34" charset="0"/>
                <a:cs typeface="Arial" panose="020B0604020202020204" pitchFamily="34" charset="0"/>
              </a:rPr>
              <a:t>that we may also be </a:t>
            </a:r>
            <a:r>
              <a:rPr lang="en-US" sz="4000" b="1" u="sng" dirty="0">
                <a:effectLst/>
                <a:latin typeface="Arial" panose="020B0604020202020204" pitchFamily="34" charset="0"/>
                <a:ea typeface="Calibri" panose="020F0502020204030204" pitchFamily="34" charset="0"/>
                <a:cs typeface="Arial" panose="020B0604020202020204" pitchFamily="34" charset="0"/>
              </a:rPr>
              <a:t>glorified </a:t>
            </a:r>
            <a:r>
              <a:rPr lang="en-US" sz="3200" b="1" dirty="0">
                <a:effectLst/>
                <a:latin typeface="Arial" panose="020B0604020202020204" pitchFamily="34" charset="0"/>
                <a:ea typeface="Calibri" panose="020F0502020204030204" pitchFamily="34" charset="0"/>
                <a:cs typeface="Arial" panose="020B0604020202020204" pitchFamily="34" charset="0"/>
              </a:rPr>
              <a:t>together.</a:t>
            </a:r>
          </a:p>
          <a:p>
            <a:endParaRPr lang="en-US" dirty="0"/>
          </a:p>
        </p:txBody>
      </p:sp>
    </p:spTree>
    <p:extLst>
      <p:ext uri="{BB962C8B-B14F-4D97-AF65-F5344CB8AC3E}">
        <p14:creationId xmlns:p14="http://schemas.microsoft.com/office/powerpoint/2010/main" val="3728216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8FE76C-414A-40DF-98EA-70B173575EE6}"/>
              </a:ext>
            </a:extLst>
          </p:cNvPr>
          <p:cNvSpPr txBox="1"/>
          <p:nvPr/>
        </p:nvSpPr>
        <p:spPr>
          <a:xfrm>
            <a:off x="451262" y="593766"/>
            <a:ext cx="11103429" cy="6003246"/>
          </a:xfrm>
          <a:prstGeom prst="rect">
            <a:avLst/>
          </a:prstGeom>
          <a:noFill/>
        </p:spPr>
        <p:txBody>
          <a:bodyPr wrap="square" rtlCol="0">
            <a:spAutoFit/>
          </a:bodyPr>
          <a:lstStyle/>
          <a:p>
            <a:pPr marL="0" marR="0">
              <a:lnSpc>
                <a:spcPct val="107000"/>
              </a:lnSpc>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The purpose of the Holy Spirit/ Ghost is to help us reach that place in Christ.</a:t>
            </a:r>
          </a:p>
          <a:p>
            <a:pPr marL="0" marR="0">
              <a:lnSpc>
                <a:spcPct val="107000"/>
              </a:lnSpc>
              <a:spcBef>
                <a:spcPts val="0"/>
              </a:spcBef>
              <a:spcAft>
                <a:spcPts val="8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571500" marR="0" indent="-571500">
              <a:lnSpc>
                <a:spcPct val="107000"/>
              </a:lnSpc>
              <a:spcBef>
                <a:spcPts val="0"/>
              </a:spcBef>
              <a:spcAft>
                <a:spcPts val="800"/>
              </a:spcAft>
              <a:buFont typeface="Arial" panose="020B0604020202020204" pitchFamily="34" charset="0"/>
              <a:buChar char="•"/>
            </a:pPr>
            <a:r>
              <a:rPr lang="en-US" sz="4000" dirty="0">
                <a:effectLst/>
                <a:latin typeface="Arial" panose="020B0604020202020204" pitchFamily="34" charset="0"/>
                <a:ea typeface="Calibri" panose="020F0502020204030204" pitchFamily="34" charset="0"/>
                <a:cs typeface="Arial" panose="020B0604020202020204" pitchFamily="34" charset="0"/>
              </a:rPr>
              <a:t>Many believer’s believe that Christ is the </a:t>
            </a:r>
            <a:r>
              <a:rPr lang="en-US" sz="4000" dirty="0" err="1">
                <a:effectLst/>
                <a:latin typeface="Arial" panose="020B0604020202020204" pitchFamily="34" charset="0"/>
                <a:ea typeface="Calibri" panose="020F0502020204030204" pitchFamily="34" charset="0"/>
                <a:cs typeface="Arial" panose="020B0604020202020204" pitchFamily="34" charset="0"/>
              </a:rPr>
              <a:t>Lifegiver</a:t>
            </a:r>
            <a:r>
              <a:rPr lang="en-US" sz="4000" dirty="0">
                <a:effectLst/>
                <a:latin typeface="Arial" panose="020B0604020202020204" pitchFamily="34" charset="0"/>
                <a:ea typeface="Calibri" panose="020F0502020204030204" pitchFamily="34" charset="0"/>
                <a:cs typeface="Arial" panose="020B0604020202020204" pitchFamily="34" charset="0"/>
              </a:rPr>
              <a:t>, but they forget that He must be their “Life”. </a:t>
            </a:r>
          </a:p>
          <a:p>
            <a:pPr marL="0" marR="0">
              <a:lnSpc>
                <a:spcPct val="107000"/>
              </a:lnSpc>
              <a:spcBef>
                <a:spcPts val="0"/>
              </a:spcBef>
              <a:spcAft>
                <a:spcPts val="800"/>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marL="571500" marR="0" indent="-571500">
              <a:lnSpc>
                <a:spcPct val="107000"/>
              </a:lnSpc>
              <a:spcBef>
                <a:spcPts val="0"/>
              </a:spcBef>
              <a:spcAft>
                <a:spcPts val="800"/>
              </a:spcAft>
              <a:buFont typeface="Arial" panose="020B0604020202020204" pitchFamily="34" charset="0"/>
              <a:buChar char="•"/>
            </a:pPr>
            <a:r>
              <a:rPr lang="en-US" sz="4000" dirty="0">
                <a:effectLst/>
                <a:latin typeface="Arial" panose="020B0604020202020204" pitchFamily="34" charset="0"/>
                <a:ea typeface="Calibri" panose="020F0502020204030204" pitchFamily="34" charset="0"/>
                <a:cs typeface="Arial" panose="020B0604020202020204" pitchFamily="34" charset="0"/>
              </a:rPr>
              <a:t>Scripture tells us that if we “live” by the Spirit, we must also “walk” in the Spirit.</a:t>
            </a:r>
          </a:p>
          <a:p>
            <a:endParaRPr lang="en-US" dirty="0"/>
          </a:p>
        </p:txBody>
      </p:sp>
    </p:spTree>
    <p:extLst>
      <p:ext uri="{BB962C8B-B14F-4D97-AF65-F5344CB8AC3E}">
        <p14:creationId xmlns:p14="http://schemas.microsoft.com/office/powerpoint/2010/main" val="2211320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F73AA2-5D22-4FA3-A240-FAD6FB6BD858}"/>
              </a:ext>
            </a:extLst>
          </p:cNvPr>
          <p:cNvSpPr txBox="1"/>
          <p:nvPr/>
        </p:nvSpPr>
        <p:spPr>
          <a:xfrm>
            <a:off x="771896" y="1080654"/>
            <a:ext cx="10770920" cy="4863254"/>
          </a:xfrm>
          <a:prstGeom prst="rect">
            <a:avLst/>
          </a:prstGeom>
          <a:noFill/>
        </p:spPr>
        <p:txBody>
          <a:bodyPr wrap="square" rtlCol="0">
            <a:spAutoFit/>
          </a:bodyPr>
          <a:lstStyle/>
          <a:p>
            <a:pPr marL="457200" marR="0">
              <a:lnSpc>
                <a:spcPct val="107000"/>
              </a:lnSpc>
              <a:spcBef>
                <a:spcPts val="0"/>
              </a:spcBef>
              <a:spcAft>
                <a:spcPts val="800"/>
              </a:spcAft>
            </a:pPr>
            <a:r>
              <a:rPr lang="en-US" sz="3600" b="1" dirty="0">
                <a:effectLst/>
                <a:latin typeface="Arial" panose="020B0604020202020204" pitchFamily="34" charset="0"/>
                <a:ea typeface="Calibri" panose="020F0502020204030204" pitchFamily="34" charset="0"/>
                <a:cs typeface="Arial" panose="020B0604020202020204" pitchFamily="34" charset="0"/>
              </a:rPr>
              <a:t>Galatians 5:25 </a:t>
            </a:r>
          </a:p>
          <a:p>
            <a:pPr marL="457200" marR="0">
              <a:lnSpc>
                <a:spcPct val="107000"/>
              </a:lnSpc>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If we live in the Spirit, let us also walk in the Spirit.</a:t>
            </a:r>
          </a:p>
          <a:p>
            <a:pPr marL="0" marR="0">
              <a:lnSpc>
                <a:spcPct val="107000"/>
              </a:lnSpc>
              <a:spcBef>
                <a:spcPts val="0"/>
              </a:spcBef>
              <a:spcAft>
                <a:spcPts val="800"/>
              </a:spcAft>
            </a:pPr>
            <a:endParaRPr lang="en-US" sz="4400" dirty="0">
              <a:effectLst/>
              <a:latin typeface="Arial" panose="020B0604020202020204" pitchFamily="34" charset="0"/>
              <a:ea typeface="Calibri" panose="020F0502020204030204" pitchFamily="34" charset="0"/>
              <a:cs typeface="Arial" panose="020B0604020202020204" pitchFamily="34" charset="0"/>
            </a:endParaRPr>
          </a:p>
          <a:p>
            <a:pPr marL="571500" marR="0" indent="-571500">
              <a:lnSpc>
                <a:spcPct val="107000"/>
              </a:lnSpc>
              <a:spcBef>
                <a:spcPts val="0"/>
              </a:spcBef>
              <a:spcAft>
                <a:spcPts val="800"/>
              </a:spcAft>
              <a:buFont typeface="Arial" panose="020B0604020202020204" pitchFamily="34" charset="0"/>
              <a:buChar char="•"/>
            </a:pPr>
            <a:r>
              <a:rPr lang="en-US" sz="4000" dirty="0">
                <a:effectLst/>
                <a:latin typeface="Arial" panose="020B0604020202020204" pitchFamily="34" charset="0"/>
                <a:ea typeface="Calibri" panose="020F0502020204030204" pitchFamily="34" charset="0"/>
                <a:cs typeface="Arial" panose="020B0604020202020204" pitchFamily="34" charset="0"/>
              </a:rPr>
              <a:t>We are </a:t>
            </a:r>
            <a:r>
              <a:rPr lang="en-US" sz="4000" b="1" dirty="0">
                <a:effectLst/>
                <a:latin typeface="Arial" panose="020B0604020202020204" pitchFamily="34" charset="0"/>
                <a:ea typeface="Calibri" panose="020F0502020204030204" pitchFamily="34" charset="0"/>
                <a:cs typeface="Arial" panose="020B0604020202020204" pitchFamily="34" charset="0"/>
              </a:rPr>
              <a:t>to produce </a:t>
            </a:r>
            <a:r>
              <a:rPr lang="en-US" sz="40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the fruit </a:t>
            </a:r>
            <a:r>
              <a:rPr lang="en-US" sz="4000" dirty="0">
                <a:effectLst/>
                <a:latin typeface="Arial" panose="020B0604020202020204" pitchFamily="34" charset="0"/>
                <a:ea typeface="Calibri" panose="020F0502020204030204" pitchFamily="34" charset="0"/>
                <a:cs typeface="Arial" panose="020B0604020202020204" pitchFamily="34" charset="0"/>
              </a:rPr>
              <a:t>of righteousness in our lives.</a:t>
            </a:r>
          </a:p>
          <a:p>
            <a:endParaRPr lang="en-US" dirty="0"/>
          </a:p>
        </p:txBody>
      </p:sp>
    </p:spTree>
    <p:extLst>
      <p:ext uri="{BB962C8B-B14F-4D97-AF65-F5344CB8AC3E}">
        <p14:creationId xmlns:p14="http://schemas.microsoft.com/office/powerpoint/2010/main" val="142081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08BD75-52F6-4BC0-81EE-BD78EB16EDE4}"/>
              </a:ext>
            </a:extLst>
          </p:cNvPr>
          <p:cNvSpPr txBox="1"/>
          <p:nvPr/>
        </p:nvSpPr>
        <p:spPr>
          <a:xfrm>
            <a:off x="760021" y="1363370"/>
            <a:ext cx="10390909" cy="4131259"/>
          </a:xfrm>
          <a:prstGeom prst="rect">
            <a:avLst/>
          </a:prstGeom>
          <a:noFill/>
        </p:spPr>
        <p:txBody>
          <a:bodyPr wrap="square" rtlCol="0">
            <a:spAutoFit/>
          </a:bodyPr>
          <a:lstStyle/>
          <a:p>
            <a:pPr marL="457200" marR="0">
              <a:lnSpc>
                <a:spcPct val="107000"/>
              </a:lnSpc>
              <a:spcBef>
                <a:spcPts val="0"/>
              </a:spcBef>
              <a:spcAft>
                <a:spcPts val="800"/>
              </a:spcAft>
            </a:pPr>
            <a:r>
              <a:rPr lang="en-US" sz="3600" b="1" dirty="0">
                <a:effectLst/>
                <a:latin typeface="Arial" panose="020B0604020202020204" pitchFamily="34" charset="0"/>
                <a:ea typeface="Calibri" panose="020F0502020204030204" pitchFamily="34" charset="0"/>
                <a:cs typeface="Arial" panose="020B0604020202020204" pitchFamily="34" charset="0"/>
              </a:rPr>
              <a:t>Philippians 1:10-11</a:t>
            </a:r>
          </a:p>
          <a:p>
            <a:pPr marL="45720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That ye may approve things that are excellent; that ye may be sincere and without offence till the day of Christ; </a:t>
            </a:r>
            <a:r>
              <a:rPr lang="en-US" sz="3600" b="1" u="sng" dirty="0">
                <a:effectLst/>
                <a:latin typeface="Arial" panose="020B0604020202020204" pitchFamily="34" charset="0"/>
                <a:ea typeface="Calibri" panose="020F0502020204030204" pitchFamily="34" charset="0"/>
                <a:cs typeface="Arial" panose="020B0604020202020204" pitchFamily="34" charset="0"/>
              </a:rPr>
              <a:t>Being filled with </a:t>
            </a:r>
            <a:r>
              <a:rPr lang="en-US" sz="3600" b="1" u="sng" dirty="0">
                <a:solidFill>
                  <a:schemeClr val="tx1">
                    <a:lumMod val="95000"/>
                    <a:lumOff val="5000"/>
                  </a:schemeClr>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the fruits </a:t>
            </a:r>
            <a:r>
              <a:rPr lang="en-US" sz="3600" b="1" u="sng" dirty="0">
                <a:effectLst/>
                <a:latin typeface="Arial" panose="020B0604020202020204" pitchFamily="34" charset="0"/>
                <a:ea typeface="Calibri" panose="020F0502020204030204" pitchFamily="34" charset="0"/>
                <a:cs typeface="Arial" panose="020B0604020202020204" pitchFamily="34" charset="0"/>
              </a:rPr>
              <a:t>of righteousness</a:t>
            </a:r>
            <a:r>
              <a:rPr lang="en-US" sz="3600" dirty="0">
                <a:effectLst/>
                <a:latin typeface="Arial" panose="020B0604020202020204" pitchFamily="34" charset="0"/>
                <a:ea typeface="Calibri" panose="020F0502020204030204" pitchFamily="34" charset="0"/>
                <a:cs typeface="Arial" panose="020B0604020202020204" pitchFamily="34" charset="0"/>
              </a:rPr>
              <a:t>, which are by Jesus Christ, unto the glory and praise of God.</a:t>
            </a:r>
          </a:p>
          <a:p>
            <a:endParaRPr lang="en-US" dirty="0"/>
          </a:p>
        </p:txBody>
      </p:sp>
    </p:spTree>
    <p:extLst>
      <p:ext uri="{BB962C8B-B14F-4D97-AF65-F5344CB8AC3E}">
        <p14:creationId xmlns:p14="http://schemas.microsoft.com/office/powerpoint/2010/main" val="523107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3AE88C-3070-4A10-8F09-68A23C6DBDDA}"/>
              </a:ext>
            </a:extLst>
          </p:cNvPr>
          <p:cNvSpPr txBox="1"/>
          <p:nvPr/>
        </p:nvSpPr>
        <p:spPr>
          <a:xfrm>
            <a:off x="475013" y="890649"/>
            <a:ext cx="10925299" cy="5438668"/>
          </a:xfrm>
          <a:prstGeom prst="rect">
            <a:avLst/>
          </a:prstGeom>
          <a:noFill/>
        </p:spPr>
        <p:txBody>
          <a:bodyPr wrap="square" rtlCol="0">
            <a:spAutoFit/>
          </a:bodyPr>
          <a:lstStyle/>
          <a:p>
            <a:r>
              <a:rPr lang="en-US" sz="3600" dirty="0">
                <a:effectLst/>
                <a:latin typeface="Arial" panose="020B0604020202020204" pitchFamily="34" charset="0"/>
                <a:ea typeface="Calibri" panose="020F0502020204030204" pitchFamily="34" charset="0"/>
                <a:cs typeface="Times New Roman" panose="02020603050405020304" pitchFamily="18" charset="0"/>
              </a:rPr>
              <a:t>The Greek word for “</a:t>
            </a:r>
            <a:r>
              <a:rPr lang="en-US" sz="3600" b="1" dirty="0">
                <a:effectLst/>
                <a:latin typeface="Arial" panose="020B0604020202020204" pitchFamily="34" charset="0"/>
                <a:ea typeface="Calibri" panose="020F0502020204030204" pitchFamily="34" charset="0"/>
                <a:cs typeface="Times New Roman" panose="02020603050405020304" pitchFamily="18" charset="0"/>
              </a:rPr>
              <a:t>fruit” </a:t>
            </a:r>
            <a:r>
              <a:rPr lang="en-US" sz="3600" dirty="0">
                <a:effectLst/>
                <a:latin typeface="Arial" panose="020B0604020202020204" pitchFamily="34" charset="0"/>
                <a:ea typeface="Calibri" panose="020F0502020204030204" pitchFamily="34" charset="0"/>
                <a:cs typeface="Times New Roman" panose="02020603050405020304" pitchFamily="18" charset="0"/>
              </a:rPr>
              <a:t>is </a:t>
            </a:r>
            <a:r>
              <a:rPr lang="en-US" sz="3600" i="1" dirty="0">
                <a:effectLst/>
                <a:latin typeface="Arial" panose="020B0604020202020204" pitchFamily="34" charset="0"/>
                <a:ea typeface="Calibri" panose="020F0502020204030204" pitchFamily="34" charset="0"/>
                <a:cs typeface="Times New Roman" panose="02020603050405020304" pitchFamily="18" charset="0"/>
              </a:rPr>
              <a:t>“</a:t>
            </a:r>
            <a:r>
              <a:rPr lang="en-US" sz="3600" i="1" dirty="0" err="1">
                <a:effectLst/>
                <a:latin typeface="Arial" panose="020B0604020202020204" pitchFamily="34" charset="0"/>
                <a:ea typeface="Calibri" panose="020F0502020204030204" pitchFamily="34" charset="0"/>
                <a:cs typeface="Times New Roman" panose="02020603050405020304" pitchFamily="18" charset="0"/>
              </a:rPr>
              <a:t>Karpos</a:t>
            </a:r>
            <a:r>
              <a:rPr lang="en-US" sz="3600" i="1" dirty="0">
                <a:effectLst/>
                <a:latin typeface="Arial" panose="020B0604020202020204" pitchFamily="34" charset="0"/>
                <a:ea typeface="Calibri" panose="020F0502020204030204" pitchFamily="34" charset="0"/>
                <a:cs typeface="Times New Roman" panose="02020603050405020304" pitchFamily="18" charset="0"/>
              </a:rPr>
              <a:t>” </a:t>
            </a:r>
            <a:r>
              <a:rPr lang="en-US" sz="3600" dirty="0">
                <a:effectLst/>
                <a:latin typeface="Arial" panose="020B0604020202020204" pitchFamily="34" charset="0"/>
                <a:ea typeface="Calibri" panose="020F0502020204030204" pitchFamily="34" charset="0"/>
                <a:cs typeface="Times New Roman" panose="02020603050405020304" pitchFamily="18" charset="0"/>
              </a:rPr>
              <a:t>which means “that which is produced by the </a:t>
            </a:r>
            <a:r>
              <a:rPr lang="en-US" sz="3600" b="1" dirty="0">
                <a:effectLst/>
                <a:latin typeface="Arial" panose="020B0604020202020204" pitchFamily="34" charset="0"/>
                <a:ea typeface="Calibri" panose="020F0502020204030204" pitchFamily="34" charset="0"/>
                <a:cs typeface="Times New Roman" panose="02020603050405020304" pitchFamily="18" charset="0"/>
              </a:rPr>
              <a:t>Spirit </a:t>
            </a:r>
            <a:r>
              <a:rPr lang="en-US" sz="3600" dirty="0">
                <a:effectLst/>
                <a:latin typeface="Arial" panose="020B0604020202020204" pitchFamily="34" charset="0"/>
                <a:ea typeface="Calibri" panose="020F0502020204030204" pitchFamily="34" charset="0"/>
                <a:cs typeface="Times New Roman" panose="02020603050405020304" pitchFamily="18" charset="0"/>
              </a:rPr>
              <a:t>of God </a:t>
            </a:r>
            <a:r>
              <a:rPr lang="en-US" sz="3600" b="1" dirty="0">
                <a:effectLst/>
                <a:latin typeface="Arial" panose="020B0604020202020204" pitchFamily="34" charset="0"/>
                <a:ea typeface="Calibri" panose="020F0502020204030204" pitchFamily="34" charset="0"/>
                <a:cs typeface="Times New Roman" panose="02020603050405020304" pitchFamily="18" charset="0"/>
              </a:rPr>
              <a:t>IN</a:t>
            </a:r>
            <a:r>
              <a:rPr lang="en-US" sz="3600" dirty="0">
                <a:effectLst/>
                <a:latin typeface="Arial" panose="020B0604020202020204" pitchFamily="34" charset="0"/>
                <a:ea typeface="Calibri" panose="020F0502020204030204" pitchFamily="34" charset="0"/>
                <a:cs typeface="Times New Roman" panose="02020603050405020304" pitchFamily="18" charset="0"/>
              </a:rPr>
              <a:t> us</a:t>
            </a:r>
            <a:r>
              <a:rPr lang="en-US" sz="1400" dirty="0">
                <a:effectLst/>
                <a:latin typeface="Arial" panose="020B0604020202020204" pitchFamily="34" charset="0"/>
                <a:ea typeface="Calibri" panose="020F0502020204030204" pitchFamily="34" charset="0"/>
                <a:cs typeface="Times New Roman" panose="02020603050405020304" pitchFamily="18" charset="0"/>
              </a:rPr>
              <a:t>.</a:t>
            </a:r>
          </a:p>
          <a:p>
            <a:endParaRPr lang="en-US" dirty="0">
              <a:latin typeface="Arial" panose="020B0604020202020204" pitchFamily="34" charset="0"/>
              <a:ea typeface="Calibri" panose="020F0502020204030204" pitchFamily="34" charset="0"/>
              <a:cs typeface="Times New Roman" panose="02020603050405020304" pitchFamily="18" charset="0"/>
            </a:endParaRPr>
          </a:p>
          <a:p>
            <a:pPr marL="571500" marR="0" indent="-571500">
              <a:lnSpc>
                <a:spcPct val="107000"/>
              </a:lnSpc>
              <a:spcBef>
                <a:spcPts val="0"/>
              </a:spcBef>
              <a:spcAft>
                <a:spcPts val="800"/>
              </a:spcAft>
              <a:buFont typeface="Arial" panose="020B0604020202020204" pitchFamily="34" charset="0"/>
              <a:buChar char="•"/>
            </a:pPr>
            <a:r>
              <a:rPr lang="en-US" sz="3600" b="1" dirty="0">
                <a:effectLst/>
                <a:latin typeface="Arial" panose="020B0604020202020204" pitchFamily="34" charset="0"/>
                <a:ea typeface="Calibri" panose="020F0502020204030204" pitchFamily="34" charset="0"/>
                <a:cs typeface="Arial" panose="020B0604020202020204" pitchFamily="34" charset="0"/>
              </a:rPr>
              <a:t>Fruit </a:t>
            </a:r>
            <a:r>
              <a:rPr lang="en-US" sz="3600" dirty="0">
                <a:effectLst/>
                <a:latin typeface="Arial" panose="020B0604020202020204" pitchFamily="34" charset="0"/>
                <a:ea typeface="Calibri" panose="020F0502020204030204" pitchFamily="34" charset="0"/>
                <a:cs typeface="Arial" panose="020B0604020202020204" pitchFamily="34" charset="0"/>
              </a:rPr>
              <a:t>comes from sanctification, through the deliverance from a life of sin and self.  </a:t>
            </a:r>
          </a:p>
          <a:p>
            <a:pPr marL="571500" marR="0" indent="-571500">
              <a:lnSpc>
                <a:spcPct val="107000"/>
              </a:lnSpc>
              <a:spcBef>
                <a:spcPts val="0"/>
              </a:spcBef>
              <a:spcAft>
                <a:spcPts val="800"/>
              </a:spcAft>
              <a:buFont typeface="Arial" panose="020B0604020202020204" pitchFamily="34" charset="0"/>
              <a:buChar char="•"/>
            </a:pPr>
            <a:r>
              <a:rPr lang="en-US" sz="3600" dirty="0">
                <a:effectLst/>
                <a:latin typeface="Arial" panose="020B0604020202020204" pitchFamily="34" charset="0"/>
                <a:ea typeface="Calibri" panose="020F0502020204030204" pitchFamily="34" charset="0"/>
                <a:cs typeface="Arial" panose="020B0604020202020204" pitchFamily="34" charset="0"/>
              </a:rPr>
              <a:t>This is why the filling of the Holy Spirit/Ghost is essential.</a:t>
            </a:r>
          </a:p>
          <a:p>
            <a:pPr marL="571500" indent="-571500">
              <a:buFont typeface="Arial" panose="020B0604020202020204" pitchFamily="34" charset="0"/>
              <a:buChar char="•"/>
            </a:pPr>
            <a:r>
              <a:rPr lang="en-US" sz="3600" b="1" dirty="0">
                <a:effectLst/>
                <a:latin typeface="Arial" panose="020B0604020202020204" pitchFamily="34" charset="0"/>
                <a:ea typeface="Calibri" panose="020F0502020204030204" pitchFamily="34" charset="0"/>
                <a:cs typeface="Arial" panose="020B0604020202020204" pitchFamily="34" charset="0"/>
              </a:rPr>
              <a:t>“Fruit” </a:t>
            </a:r>
            <a:r>
              <a:rPr lang="en-US" sz="3600" dirty="0">
                <a:effectLst/>
                <a:latin typeface="Arial" panose="020B0604020202020204" pitchFamily="34" charset="0"/>
                <a:ea typeface="Calibri" panose="020F0502020204030204" pitchFamily="34" charset="0"/>
                <a:cs typeface="Arial" panose="020B0604020202020204" pitchFamily="34" charset="0"/>
              </a:rPr>
              <a:t>is the visible expression of the power of God working in us. </a:t>
            </a:r>
          </a:p>
          <a:p>
            <a:endParaRPr lang="en-US" dirty="0"/>
          </a:p>
        </p:txBody>
      </p:sp>
    </p:spTree>
    <p:extLst>
      <p:ext uri="{BB962C8B-B14F-4D97-AF65-F5344CB8AC3E}">
        <p14:creationId xmlns:p14="http://schemas.microsoft.com/office/powerpoint/2010/main" val="1899655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3CC73E-226E-4B19-85F9-8E01FDB77F22}"/>
              </a:ext>
            </a:extLst>
          </p:cNvPr>
          <p:cNvSpPr txBox="1"/>
          <p:nvPr/>
        </p:nvSpPr>
        <p:spPr>
          <a:xfrm>
            <a:off x="439387" y="510639"/>
            <a:ext cx="11210307" cy="6254276"/>
          </a:xfrm>
          <a:prstGeom prst="rect">
            <a:avLst/>
          </a:prstGeom>
          <a:noFill/>
        </p:spPr>
        <p:txBody>
          <a:bodyPr wrap="square" rtlCol="0">
            <a:spAutoFit/>
          </a:bodyPr>
          <a:lstStyle/>
          <a:p>
            <a:pPr marL="45720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Matthew 7:16-20</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 16 You shall know them </a:t>
            </a:r>
            <a:r>
              <a:rPr lang="en-US" sz="32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by their fruits</a:t>
            </a:r>
            <a:r>
              <a:rPr lang="en-US" sz="3200" dirty="0">
                <a:effectLst/>
                <a:latin typeface="Arial" panose="020B0604020202020204" pitchFamily="34" charset="0"/>
                <a:ea typeface="Calibri" panose="020F0502020204030204" pitchFamily="34" charset="0"/>
                <a:cs typeface="Arial" panose="020B0604020202020204" pitchFamily="34" charset="0"/>
              </a:rPr>
              <a:t>. Do men gather grapes of thorns, or figs of thistles?</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 17 Even so every good tree bringeth forth good fruit; but a corrupt tree bringeth forth evil fruit.</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 18 A good tree cannot bring forth evil fruit, neither can a corrupt tree bring forth good fruit.</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 19 Every tree that bringeth not forth good fruit is hewn down, and cast into the fire.</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 20 Wherefore </a:t>
            </a:r>
            <a:r>
              <a:rPr lang="en-US" sz="32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by their fruits you shall know them</a:t>
            </a:r>
            <a:r>
              <a:rPr lang="en-US" sz="3200" dirty="0">
                <a:effectLst/>
                <a:latin typeface="Arial" panose="020B0604020202020204" pitchFamily="34" charset="0"/>
                <a:ea typeface="Calibri" panose="020F050202020403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405504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78FBD2-7878-465D-9160-99E0578AC9CB}"/>
              </a:ext>
            </a:extLst>
          </p:cNvPr>
          <p:cNvSpPr txBox="1"/>
          <p:nvPr/>
        </p:nvSpPr>
        <p:spPr>
          <a:xfrm>
            <a:off x="902524" y="1721921"/>
            <a:ext cx="10842172" cy="3416320"/>
          </a:xfrm>
          <a:prstGeom prst="rect">
            <a:avLst/>
          </a:prstGeom>
          <a:noFill/>
        </p:spPr>
        <p:txBody>
          <a:bodyPr wrap="square" rtlCol="0">
            <a:spAutoFit/>
          </a:bodyPr>
          <a:lstStyle/>
          <a:p>
            <a:r>
              <a:rPr lang="en-US" sz="7200" dirty="0">
                <a:effectLst/>
                <a:latin typeface="Agency FB" panose="020B0503020202020204" pitchFamily="34" charset="0"/>
                <a:ea typeface="Calibri" panose="020F0502020204030204" pitchFamily="34" charset="0"/>
                <a:cs typeface="Times New Roman" panose="02020603050405020304" pitchFamily="18" charset="0"/>
              </a:rPr>
              <a:t>“ Our work is our fruit and our fruit is the product of our lives.”                     </a:t>
            </a:r>
            <a:r>
              <a:rPr lang="en-US" sz="5400" dirty="0">
                <a:effectLst/>
                <a:latin typeface="Agency FB" panose="020B0503020202020204" pitchFamily="34" charset="0"/>
                <a:ea typeface="Calibri" panose="020F0502020204030204" pitchFamily="34" charset="0"/>
                <a:cs typeface="Times New Roman" panose="02020603050405020304" pitchFamily="18" charset="0"/>
              </a:rPr>
              <a:t>(</a:t>
            </a:r>
            <a:r>
              <a:rPr lang="en-US" sz="5400" i="1" dirty="0">
                <a:latin typeface="Agency FB" panose="020B0503020202020204" pitchFamily="34" charset="0"/>
                <a:ea typeface="Calibri" panose="020F0502020204030204" pitchFamily="34" charset="0"/>
                <a:cs typeface="Times New Roman" panose="02020603050405020304" pitchFamily="18" charset="0"/>
              </a:rPr>
              <a:t>Th</a:t>
            </a:r>
            <a:r>
              <a:rPr lang="en-US" sz="5400" i="1" dirty="0">
                <a:effectLst/>
                <a:latin typeface="Agency FB" panose="020B0503020202020204" pitchFamily="34" charset="0"/>
                <a:ea typeface="Calibri" panose="020F0502020204030204" pitchFamily="34" charset="0"/>
                <a:cs typeface="Times New Roman" panose="02020603050405020304" pitchFamily="18" charset="0"/>
              </a:rPr>
              <a:t>e Pulpit Commentary</a:t>
            </a:r>
            <a:r>
              <a:rPr lang="en-US" sz="5400" dirty="0">
                <a:effectLst/>
                <a:latin typeface="Agency FB" panose="020B050302020202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926712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A3FDB5-7E1E-4D61-8C76-15F0800D9D37}"/>
              </a:ext>
            </a:extLst>
          </p:cNvPr>
          <p:cNvSpPr txBox="1"/>
          <p:nvPr/>
        </p:nvSpPr>
        <p:spPr>
          <a:xfrm>
            <a:off x="665018" y="771896"/>
            <a:ext cx="10580914" cy="5740033"/>
          </a:xfrm>
          <a:prstGeom prst="rect">
            <a:avLst/>
          </a:prstGeom>
          <a:noFill/>
        </p:spPr>
        <p:txBody>
          <a:bodyPr wrap="square" rtlCol="0">
            <a:spAutoFit/>
          </a:bodyPr>
          <a:lstStyle/>
          <a:p>
            <a:r>
              <a:rPr lang="en-US" sz="4400" b="1" dirty="0">
                <a:latin typeface="Arial" panose="020B0604020202020204" pitchFamily="34" charset="0"/>
                <a:cs typeface="Arial" panose="020B0604020202020204" pitchFamily="34" charset="0"/>
              </a:rPr>
              <a:t>Matthew 5:6 </a:t>
            </a:r>
          </a:p>
          <a:p>
            <a:r>
              <a:rPr lang="en-US" sz="4400" dirty="0">
                <a:latin typeface="Arial" panose="020B0604020202020204" pitchFamily="34" charset="0"/>
                <a:cs typeface="Arial" panose="020B0604020202020204" pitchFamily="34" charset="0"/>
              </a:rPr>
              <a:t>“Blessed are those who hunger and thirst for righteousness, For they shall be filled.”</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4400" b="1" dirty="0">
                <a:latin typeface="Arial" panose="020B0604020202020204" pitchFamily="34" charset="0"/>
                <a:cs typeface="Arial" panose="020B0604020202020204" pitchFamily="34" charset="0"/>
              </a:rPr>
              <a:t>Matthew 6:33 </a:t>
            </a:r>
          </a:p>
          <a:p>
            <a:endParaRPr lang="en-US" sz="3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"But seek first the kingdom of God and His righteousness,</a:t>
            </a:r>
          </a:p>
          <a:p>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4365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BA24F9-7EAE-4CB1-BD27-71BD02821BE9}"/>
              </a:ext>
            </a:extLst>
          </p:cNvPr>
          <p:cNvSpPr txBox="1"/>
          <p:nvPr/>
        </p:nvSpPr>
        <p:spPr>
          <a:xfrm>
            <a:off x="1622961" y="2228671"/>
            <a:ext cx="9108374" cy="1200329"/>
          </a:xfrm>
          <a:prstGeom prst="rect">
            <a:avLst/>
          </a:prstGeom>
          <a:noFill/>
        </p:spPr>
        <p:txBody>
          <a:bodyPr wrap="square" rtlCol="0">
            <a:spAutoFit/>
          </a:bodyPr>
          <a:lstStyle/>
          <a:p>
            <a:pPr algn="ctr"/>
            <a:r>
              <a:rPr lang="en-US" sz="7200" b="1" dirty="0">
                <a:latin typeface="Arial" panose="020B0604020202020204" pitchFamily="34" charset="0"/>
                <a:cs typeface="Arial" panose="020B0604020202020204" pitchFamily="34" charset="0"/>
              </a:rPr>
              <a:t>Sanctification</a:t>
            </a:r>
          </a:p>
        </p:txBody>
      </p:sp>
    </p:spTree>
    <p:extLst>
      <p:ext uri="{BB962C8B-B14F-4D97-AF65-F5344CB8AC3E}">
        <p14:creationId xmlns:p14="http://schemas.microsoft.com/office/powerpoint/2010/main" val="2558480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C9E2C2-E79C-4240-88F6-CB4270443C50}"/>
              </a:ext>
            </a:extLst>
          </p:cNvPr>
          <p:cNvSpPr txBox="1"/>
          <p:nvPr/>
        </p:nvSpPr>
        <p:spPr>
          <a:xfrm>
            <a:off x="1045029" y="748146"/>
            <a:ext cx="10117776" cy="5265993"/>
          </a:xfrm>
          <a:prstGeom prst="rect">
            <a:avLst/>
          </a:prstGeom>
          <a:noFill/>
        </p:spPr>
        <p:txBody>
          <a:bodyPr wrap="square" rtlCol="0">
            <a:spAutoFit/>
          </a:bodyPr>
          <a:lstStyle/>
          <a:p>
            <a:endParaRPr lang="en-US" sz="1400" dirty="0"/>
          </a:p>
          <a:p>
            <a:pPr marL="0" marR="0">
              <a:lnSpc>
                <a:spcPct val="107000"/>
              </a:lnSpc>
              <a:spcBef>
                <a:spcPts val="0"/>
              </a:spcBef>
              <a:spcAft>
                <a:spcPts val="800"/>
              </a:spcAft>
            </a:pPr>
            <a:r>
              <a:rPr lang="en-US" sz="3600" b="1" dirty="0">
                <a:effectLst/>
                <a:latin typeface="Arial" panose="020B0604020202020204" pitchFamily="34" charset="0"/>
                <a:ea typeface="Calibri" panose="020F0502020204030204" pitchFamily="34" charset="0"/>
                <a:cs typeface="Arial" panose="020B0604020202020204" pitchFamily="34" charset="0"/>
              </a:rPr>
              <a:t>What is Sanctification?</a:t>
            </a:r>
          </a:p>
          <a:p>
            <a:pPr marL="0" marR="0">
              <a:lnSpc>
                <a:spcPct val="107000"/>
              </a:lnSpc>
              <a:spcBef>
                <a:spcPts val="0"/>
              </a:spcBef>
              <a:spcAft>
                <a:spcPts val="800"/>
              </a:spcAft>
            </a:pPr>
            <a:endParaRPr lang="en-US" sz="7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The word “sanctification” means “separated to God”</a:t>
            </a:r>
          </a:p>
          <a:p>
            <a:pPr marL="0" marR="0">
              <a:lnSpc>
                <a:spcPct val="107000"/>
              </a:lnSpc>
              <a:spcBef>
                <a:spcPts val="0"/>
              </a:spcBef>
              <a:spcAft>
                <a:spcPts val="800"/>
              </a:spcAft>
            </a:pPr>
            <a:endParaRPr lang="en-US" sz="7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3600" dirty="0">
                <a:effectLst/>
                <a:latin typeface="Arial" panose="020B0604020202020204" pitchFamily="34" charset="0"/>
                <a:ea typeface="Calibri" panose="020F0502020204030204" pitchFamily="34" charset="0"/>
                <a:cs typeface="Arial" panose="020B0604020202020204" pitchFamily="34" charset="0"/>
              </a:rPr>
              <a:t>It means to become clean, holy, and righteous in all we think, say and do.</a:t>
            </a:r>
          </a:p>
          <a:p>
            <a:pPr marR="0" lvl="0">
              <a:lnSpc>
                <a:spcPct val="107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3600" dirty="0">
                <a:effectLst/>
                <a:latin typeface="Arial" panose="020B0604020202020204" pitchFamily="34" charset="0"/>
                <a:ea typeface="Calibri" panose="020F0502020204030204" pitchFamily="34" charset="0"/>
                <a:cs typeface="Arial" panose="020B0604020202020204" pitchFamily="34" charset="0"/>
              </a:rPr>
              <a:t>Sanctification is used with regard to both </a:t>
            </a:r>
            <a:r>
              <a:rPr lang="en-US" sz="3600" b="1" dirty="0">
                <a:effectLst/>
                <a:latin typeface="Arial" panose="020B0604020202020204" pitchFamily="34" charset="0"/>
                <a:ea typeface="Calibri" panose="020F0502020204030204" pitchFamily="34" charset="0"/>
                <a:cs typeface="Arial" panose="020B0604020202020204" pitchFamily="34" charset="0"/>
              </a:rPr>
              <a:t>salvation</a:t>
            </a:r>
            <a:r>
              <a:rPr lang="en-US" sz="3600" dirty="0">
                <a:effectLst/>
                <a:latin typeface="Arial" panose="020B0604020202020204" pitchFamily="34" charset="0"/>
                <a:ea typeface="Calibri" panose="020F0502020204030204" pitchFamily="34" charset="0"/>
                <a:cs typeface="Arial" panose="020B0604020202020204" pitchFamily="34" charset="0"/>
              </a:rPr>
              <a:t> and </a:t>
            </a:r>
            <a:r>
              <a:rPr lang="en-US" sz="3600" b="1" dirty="0">
                <a:effectLst/>
                <a:latin typeface="Arial" panose="020B0604020202020204" pitchFamily="34" charset="0"/>
                <a:ea typeface="Calibri" panose="020F0502020204030204" pitchFamily="34" charset="0"/>
                <a:cs typeface="Arial" panose="020B0604020202020204" pitchFamily="34" charset="0"/>
              </a:rPr>
              <a:t>the spiritual life.</a:t>
            </a:r>
            <a:endParaRPr lang="en-US" sz="4000" dirty="0"/>
          </a:p>
        </p:txBody>
      </p:sp>
    </p:spTree>
    <p:extLst>
      <p:ext uri="{BB962C8B-B14F-4D97-AF65-F5344CB8AC3E}">
        <p14:creationId xmlns:p14="http://schemas.microsoft.com/office/powerpoint/2010/main" val="212058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24740-0900-4838-B0E6-C6CE9B224BA1}"/>
              </a:ext>
            </a:extLst>
          </p:cNvPr>
          <p:cNvSpPr txBox="1"/>
          <p:nvPr/>
        </p:nvSpPr>
        <p:spPr>
          <a:xfrm>
            <a:off x="1757548" y="2481943"/>
            <a:ext cx="9227128" cy="3046988"/>
          </a:xfrm>
          <a:prstGeom prst="rect">
            <a:avLst/>
          </a:prstGeom>
          <a:noFill/>
        </p:spPr>
        <p:txBody>
          <a:bodyPr wrap="square" rtlCol="0">
            <a:spAutoFit/>
          </a:bodyPr>
          <a:lstStyle/>
          <a:p>
            <a:r>
              <a:rPr lang="en-US" sz="4800" dirty="0">
                <a:latin typeface="Arial" panose="020B0604020202020204" pitchFamily="34" charset="0"/>
                <a:cs typeface="Arial" panose="020B0604020202020204" pitchFamily="34" charset="0"/>
              </a:rPr>
              <a:t>How is Complete Salvation, Sanctification, and the Spiritual life related and what do each of these have in common?</a:t>
            </a:r>
          </a:p>
        </p:txBody>
      </p:sp>
      <p:sp>
        <p:nvSpPr>
          <p:cNvPr id="3" name="TextBox 2">
            <a:extLst>
              <a:ext uri="{FF2B5EF4-FFF2-40B4-BE49-F238E27FC236}">
                <a16:creationId xmlns:a16="http://schemas.microsoft.com/office/drawing/2014/main" id="{F926EDDA-7AC4-4A8A-B1DC-2E58FAD10FB6}"/>
              </a:ext>
            </a:extLst>
          </p:cNvPr>
          <p:cNvSpPr txBox="1"/>
          <p:nvPr/>
        </p:nvSpPr>
        <p:spPr>
          <a:xfrm>
            <a:off x="2129641" y="937737"/>
            <a:ext cx="7932717" cy="830997"/>
          </a:xfrm>
          <a:prstGeom prst="rect">
            <a:avLst/>
          </a:prstGeom>
          <a:noFill/>
        </p:spPr>
        <p:txBody>
          <a:bodyPr wrap="square" rtlCol="0">
            <a:spAutoFit/>
          </a:bodyPr>
          <a:lstStyle/>
          <a:p>
            <a:pPr algn="ctr"/>
            <a:r>
              <a:rPr lang="en-US" sz="4800" b="1" dirty="0">
                <a:latin typeface="Arial" panose="020B0604020202020204" pitchFamily="34" charset="0"/>
                <a:cs typeface="Arial" panose="020B0604020202020204" pitchFamily="34" charset="0"/>
              </a:rPr>
              <a:t>The Focus of this session</a:t>
            </a:r>
          </a:p>
        </p:txBody>
      </p:sp>
    </p:spTree>
    <p:extLst>
      <p:ext uri="{BB962C8B-B14F-4D97-AF65-F5344CB8AC3E}">
        <p14:creationId xmlns:p14="http://schemas.microsoft.com/office/powerpoint/2010/main" val="101086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AF060-26D7-408E-9F57-D8E5F00CF0BB}"/>
              </a:ext>
            </a:extLst>
          </p:cNvPr>
          <p:cNvSpPr txBox="1"/>
          <p:nvPr/>
        </p:nvSpPr>
        <p:spPr>
          <a:xfrm>
            <a:off x="688769" y="665018"/>
            <a:ext cx="10747169" cy="5779531"/>
          </a:xfrm>
          <a:prstGeom prst="rect">
            <a:avLst/>
          </a:prstGeom>
          <a:noFill/>
        </p:spPr>
        <p:txBody>
          <a:bodyPr wrap="square" rtlCol="0">
            <a:spAutoFit/>
          </a:bodyPr>
          <a:lstStyle/>
          <a:p>
            <a:pPr marL="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Sanctification means seeing the Life of God that was placed in our hearts when we were born again, actually begin to come forth and transform our souls.</a:t>
            </a:r>
          </a:p>
          <a:p>
            <a:pPr marL="0" marR="0">
              <a:lnSpc>
                <a:spcPct val="107000"/>
              </a:lnSpc>
              <a:spcBef>
                <a:spcPts val="0"/>
              </a:spcBef>
              <a:spcAft>
                <a:spcPts val="8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200000"/>
              </a:lnSpc>
              <a:spcBef>
                <a:spcPts val="0"/>
              </a:spcBef>
              <a:spcAft>
                <a:spcPts val="0"/>
              </a:spcAft>
              <a:buFont typeface="Symbol" panose="05050102010706020507" pitchFamily="18" charset="2"/>
              <a:buChar char=""/>
            </a:pPr>
            <a:r>
              <a:rPr lang="en-US" sz="3600" dirty="0">
                <a:effectLst/>
                <a:latin typeface="Arial" panose="020B0604020202020204" pitchFamily="34" charset="0"/>
                <a:ea typeface="Calibri" panose="020F0502020204030204" pitchFamily="34" charset="0"/>
                <a:cs typeface="Arial" panose="020B0604020202020204" pitchFamily="34" charset="0"/>
              </a:rPr>
              <a:t>His thoughts become our thoughts</a:t>
            </a:r>
          </a:p>
          <a:p>
            <a:pPr marL="342900" marR="0" lvl="0" indent="-342900">
              <a:lnSpc>
                <a:spcPct val="200000"/>
              </a:lnSpc>
              <a:spcBef>
                <a:spcPts val="0"/>
              </a:spcBef>
              <a:spcAft>
                <a:spcPts val="0"/>
              </a:spcAft>
              <a:buFont typeface="Symbol" panose="05050102010706020507" pitchFamily="18" charset="2"/>
              <a:buChar char=""/>
            </a:pPr>
            <a:r>
              <a:rPr lang="en-US" sz="3600" dirty="0">
                <a:effectLst/>
                <a:latin typeface="Arial" panose="020B0604020202020204" pitchFamily="34" charset="0"/>
                <a:ea typeface="Calibri" panose="020F0502020204030204" pitchFamily="34" charset="0"/>
                <a:cs typeface="Arial" panose="020B0604020202020204" pitchFamily="34" charset="0"/>
              </a:rPr>
              <a:t>His Love becomes our love.</a:t>
            </a:r>
          </a:p>
          <a:p>
            <a:pPr marL="342900" marR="0" lvl="0" indent="-342900">
              <a:lnSpc>
                <a:spcPct val="200000"/>
              </a:lnSpc>
              <a:spcBef>
                <a:spcPts val="0"/>
              </a:spcBef>
              <a:spcAft>
                <a:spcPts val="800"/>
              </a:spcAft>
              <a:buFont typeface="Symbol" panose="05050102010706020507" pitchFamily="18" charset="2"/>
              <a:buChar char=""/>
            </a:pPr>
            <a:r>
              <a:rPr lang="en-US" sz="3600" dirty="0">
                <a:effectLst/>
                <a:latin typeface="Arial" panose="020B0604020202020204" pitchFamily="34" charset="0"/>
                <a:ea typeface="Calibri" panose="020F0502020204030204" pitchFamily="34" charset="0"/>
                <a:cs typeface="Arial" panose="020B0604020202020204" pitchFamily="34" charset="0"/>
              </a:rPr>
              <a:t>His will becomes our will.</a:t>
            </a:r>
          </a:p>
          <a:p>
            <a:endParaRPr lang="en-US" dirty="0"/>
          </a:p>
        </p:txBody>
      </p:sp>
    </p:spTree>
    <p:extLst>
      <p:ext uri="{BB962C8B-B14F-4D97-AF65-F5344CB8AC3E}">
        <p14:creationId xmlns:p14="http://schemas.microsoft.com/office/powerpoint/2010/main" val="3744273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A417B8-48B7-47C1-8BCD-E6816807FECE}"/>
              </a:ext>
            </a:extLst>
          </p:cNvPr>
          <p:cNvSpPr txBox="1"/>
          <p:nvPr/>
        </p:nvSpPr>
        <p:spPr>
          <a:xfrm>
            <a:off x="1777340" y="1805049"/>
            <a:ext cx="8340437" cy="2477601"/>
          </a:xfrm>
          <a:prstGeom prst="rect">
            <a:avLst/>
          </a:prstGeom>
          <a:noFill/>
        </p:spPr>
        <p:txBody>
          <a:bodyPr wrap="square" rtlCol="0">
            <a:spAutoFit/>
          </a:bodyPr>
          <a:lstStyle/>
          <a:p>
            <a:r>
              <a:rPr lang="en-US" sz="4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 Peter 1:16 </a:t>
            </a:r>
          </a:p>
          <a:p>
            <a:endParaRPr lang="en-US" sz="9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US" sz="4400" dirty="0">
                <a:solidFill>
                  <a:srgbClr val="000000"/>
                </a:solidFill>
                <a:effectLst/>
                <a:latin typeface="Arial" panose="020B0604020202020204" pitchFamily="34" charset="0"/>
                <a:ea typeface="Calibri" panose="020F0502020204030204" pitchFamily="34" charset="0"/>
                <a:cs typeface="Arial" panose="020B0604020202020204" pitchFamily="34" charset="0"/>
              </a:rPr>
              <a:t>because it is written,</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"Be holy,    </a:t>
            </a:r>
            <a:r>
              <a:rPr lang="en-US" sz="4400" b="1" i="1" dirty="0">
                <a:solidFill>
                  <a:srgbClr val="ED7D31"/>
                </a:solidFill>
                <a:effectLst/>
                <a:latin typeface="Arial" panose="020B0604020202020204" pitchFamily="34" charset="0"/>
                <a:ea typeface="Calibri" panose="020F0502020204030204" pitchFamily="34" charset="0"/>
                <a:cs typeface="Arial" panose="020B0604020202020204" pitchFamily="34" charset="0"/>
              </a:rPr>
              <a:t>(</a:t>
            </a:r>
            <a:r>
              <a:rPr lang="en-US" sz="4400" b="1" i="1" dirty="0" err="1">
                <a:solidFill>
                  <a:srgbClr val="ED7D31"/>
                </a:solidFill>
                <a:effectLst/>
                <a:latin typeface="Arial" panose="020B0604020202020204" pitchFamily="34" charset="0"/>
                <a:ea typeface="Calibri" panose="020F0502020204030204" pitchFamily="34" charset="0"/>
                <a:cs typeface="Arial" panose="020B0604020202020204" pitchFamily="34" charset="0"/>
              </a:rPr>
              <a:t>hagios</a:t>
            </a:r>
            <a:r>
              <a:rPr lang="en-US" sz="4400" b="1" i="1" dirty="0">
                <a:solidFill>
                  <a:srgbClr val="ED7D31"/>
                </a:solidFill>
                <a:effectLst/>
                <a:latin typeface="Arial" panose="020B0604020202020204" pitchFamily="34" charset="0"/>
                <a:ea typeface="Calibri" panose="020F0502020204030204" pitchFamily="34" charset="0"/>
                <a:cs typeface="Arial" panose="020B0604020202020204" pitchFamily="34" charset="0"/>
              </a:rPr>
              <a:t>) </a:t>
            </a:r>
            <a:r>
              <a:rPr lang="en-US" sz="4400" dirty="0">
                <a:solidFill>
                  <a:srgbClr val="000000"/>
                </a:solidFill>
                <a:effectLst/>
                <a:latin typeface="Arial" panose="020B0604020202020204" pitchFamily="34" charset="0"/>
                <a:ea typeface="Calibri" panose="020F0502020204030204" pitchFamily="34" charset="0"/>
                <a:cs typeface="Arial" panose="020B0604020202020204" pitchFamily="34" charset="0"/>
              </a:rPr>
              <a:t>for I am holy."</a:t>
            </a:r>
            <a:endParaRPr lang="en-US" sz="44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60713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FF7B739-F15E-47AE-ACA2-40895508411E}"/>
              </a:ext>
            </a:extLst>
          </p:cNvPr>
          <p:cNvSpPr txBox="1"/>
          <p:nvPr/>
        </p:nvSpPr>
        <p:spPr>
          <a:xfrm>
            <a:off x="1021279" y="593766"/>
            <a:ext cx="10580914" cy="4924425"/>
          </a:xfrm>
          <a:prstGeom prst="rect">
            <a:avLst/>
          </a:prstGeom>
          <a:noFill/>
        </p:spPr>
        <p:txBody>
          <a:bodyPr wrap="square" rtlCol="0">
            <a:spAutoFit/>
          </a:bodyPr>
          <a:lstStyle/>
          <a:p>
            <a:endParaRPr lang="en-US" sz="4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r>
              <a:rPr lang="en-US" sz="4400" b="1" dirty="0">
                <a:latin typeface="Arial" panose="020B0604020202020204" pitchFamily="34" charset="0"/>
                <a:cs typeface="Arial" panose="020B0604020202020204" pitchFamily="34" charset="0"/>
              </a:rPr>
              <a:t>Romans 1:7 </a:t>
            </a:r>
          </a:p>
          <a:p>
            <a:endParaRPr lang="en-US" sz="2000" dirty="0">
              <a:latin typeface="Arial" panose="020B0604020202020204" pitchFamily="34" charset="0"/>
              <a:cs typeface="Arial" panose="020B0604020202020204" pitchFamily="34" charset="0"/>
            </a:endParaRPr>
          </a:p>
          <a:p>
            <a:r>
              <a:rPr lang="en-US" sz="4800" dirty="0">
                <a:latin typeface="Arial" panose="020B0604020202020204" pitchFamily="34" charset="0"/>
                <a:cs typeface="Arial" panose="020B0604020202020204" pitchFamily="34" charset="0"/>
              </a:rPr>
              <a:t>To all that be in Rome, beloved of God, called to be </a:t>
            </a:r>
            <a:r>
              <a:rPr lang="en-US" sz="4800" b="1" dirty="0">
                <a:latin typeface="Arial" panose="020B0604020202020204" pitchFamily="34" charset="0"/>
                <a:cs typeface="Arial" panose="020B0604020202020204" pitchFamily="34" charset="0"/>
              </a:rPr>
              <a:t>saints</a:t>
            </a:r>
            <a:r>
              <a:rPr lang="en-US" sz="4800" dirty="0">
                <a:latin typeface="Arial" panose="020B0604020202020204" pitchFamily="34" charset="0"/>
                <a:cs typeface="Arial" panose="020B0604020202020204" pitchFamily="34" charset="0"/>
              </a:rPr>
              <a:t> </a:t>
            </a:r>
            <a:r>
              <a:rPr lang="en-US" sz="4800" b="1" i="1" dirty="0">
                <a:solidFill>
                  <a:srgbClr val="ED7D31"/>
                </a:solidFill>
                <a:effectLst/>
                <a:latin typeface="Arial" panose="020B0604020202020204" pitchFamily="34" charset="0"/>
                <a:ea typeface="Calibri" panose="020F0502020204030204" pitchFamily="34" charset="0"/>
                <a:cs typeface="Arial" panose="020B0604020202020204" pitchFamily="34" charset="0"/>
              </a:rPr>
              <a:t>(</a:t>
            </a:r>
            <a:r>
              <a:rPr lang="en-US" sz="4800" b="1" i="1" dirty="0" err="1">
                <a:solidFill>
                  <a:srgbClr val="ED7D31"/>
                </a:solidFill>
                <a:effectLst/>
                <a:latin typeface="Arial" panose="020B0604020202020204" pitchFamily="34" charset="0"/>
                <a:ea typeface="Calibri" panose="020F0502020204030204" pitchFamily="34" charset="0"/>
                <a:cs typeface="Arial" panose="020B0604020202020204" pitchFamily="34" charset="0"/>
              </a:rPr>
              <a:t>hagios</a:t>
            </a:r>
            <a:r>
              <a:rPr lang="en-US" sz="4800" b="1" i="1" dirty="0">
                <a:solidFill>
                  <a:srgbClr val="ED7D31"/>
                </a:solidFill>
                <a:effectLst/>
                <a:latin typeface="Arial" panose="020B0604020202020204" pitchFamily="34" charset="0"/>
                <a:ea typeface="Calibri" panose="020F0502020204030204" pitchFamily="34" charset="0"/>
                <a:cs typeface="Arial" panose="020B0604020202020204" pitchFamily="34" charset="0"/>
              </a:rPr>
              <a:t>) </a:t>
            </a:r>
          </a:p>
          <a:p>
            <a:endParaRPr lang="en-US" sz="4800" b="1" i="1" dirty="0">
              <a:solidFill>
                <a:srgbClr val="ED7D31"/>
              </a:solidFill>
              <a:latin typeface="Arial" panose="020B0604020202020204" pitchFamily="34" charset="0"/>
              <a:cs typeface="Arial" panose="020B0604020202020204" pitchFamily="34" charset="0"/>
            </a:endParaRPr>
          </a:p>
          <a:p>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743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629334-EA47-4D92-8E87-B000FFCA6E7C}"/>
              </a:ext>
            </a:extLst>
          </p:cNvPr>
          <p:cNvSpPr txBox="1"/>
          <p:nvPr/>
        </p:nvSpPr>
        <p:spPr>
          <a:xfrm>
            <a:off x="1270659" y="509354"/>
            <a:ext cx="10295907" cy="5947013"/>
          </a:xfrm>
          <a:prstGeom prst="rect">
            <a:avLst/>
          </a:prstGeom>
          <a:noFill/>
        </p:spPr>
        <p:txBody>
          <a:bodyPr wrap="square" rtlCol="0">
            <a:spAutoFit/>
          </a:bodyPr>
          <a:lstStyle/>
          <a:p>
            <a:pPr marL="0" marR="0">
              <a:lnSpc>
                <a:spcPts val="1500"/>
              </a:lnSpc>
              <a:spcBef>
                <a:spcPts val="0"/>
              </a:spcBef>
              <a:spcAft>
                <a:spcPts val="1500"/>
              </a:spcAft>
            </a:pPr>
            <a:endParaRPr lang="en-US" sz="32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ts val="1500"/>
              </a:lnSpc>
              <a:spcAft>
                <a:spcPts val="1500"/>
              </a:spcAft>
            </a:pPr>
            <a:r>
              <a:rPr lang="en-US" sz="3200" b="1" dirty="0">
                <a:solidFill>
                  <a:srgbClr val="000000"/>
                </a:solidFill>
                <a:latin typeface="Arial" panose="020B0604020202020204" pitchFamily="34" charset="0"/>
                <a:ea typeface="Calibri" panose="020F0502020204030204" pitchFamily="34" charset="0"/>
                <a:cs typeface="Arial" panose="020B0604020202020204" pitchFamily="34" charset="0"/>
              </a:rPr>
              <a:t>A General Definition of </a:t>
            </a:r>
            <a:r>
              <a:rPr lang="en-US" sz="3200" b="1" i="1" dirty="0">
                <a:solidFill>
                  <a:srgbClr val="ED7D31"/>
                </a:solidFill>
                <a:effectLst/>
                <a:latin typeface="Arial" panose="020B0604020202020204" pitchFamily="34" charset="0"/>
                <a:ea typeface="Calibri" panose="020F0502020204030204" pitchFamily="34" charset="0"/>
                <a:cs typeface="Arial" panose="020B0604020202020204" pitchFamily="34" charset="0"/>
              </a:rPr>
              <a:t>(</a:t>
            </a:r>
            <a:r>
              <a:rPr lang="en-US" sz="3200" b="1" i="1" dirty="0" err="1">
                <a:solidFill>
                  <a:srgbClr val="ED7D31"/>
                </a:solidFill>
                <a:effectLst/>
                <a:latin typeface="Arial" panose="020B0604020202020204" pitchFamily="34" charset="0"/>
                <a:ea typeface="Calibri" panose="020F0502020204030204" pitchFamily="34" charset="0"/>
                <a:cs typeface="Arial" panose="020B0604020202020204" pitchFamily="34" charset="0"/>
              </a:rPr>
              <a:t>hagios</a:t>
            </a:r>
            <a:r>
              <a:rPr lang="en-US" sz="3200" b="1" i="1" dirty="0">
                <a:solidFill>
                  <a:srgbClr val="ED7D31"/>
                </a:solidFill>
                <a:effectLst/>
                <a:latin typeface="Arial" panose="020B0604020202020204" pitchFamily="34" charset="0"/>
                <a:ea typeface="Calibri" panose="020F0502020204030204" pitchFamily="34" charset="0"/>
                <a:cs typeface="Arial" panose="020B0604020202020204" pitchFamily="34" charset="0"/>
              </a:rPr>
              <a:t>) </a:t>
            </a:r>
          </a:p>
          <a:p>
            <a:pPr marL="0" marR="0">
              <a:lnSpc>
                <a:spcPts val="1500"/>
              </a:lnSpc>
              <a:spcBef>
                <a:spcPts val="0"/>
              </a:spcBef>
              <a:spcAft>
                <a:spcPts val="1500"/>
              </a:spcAft>
            </a:pPr>
            <a:endParaRPr lang="en-US" sz="32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mj-lt"/>
              <a:buAutoNum type="arabicPeriod"/>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 separate from an earthly and common use,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mj-lt"/>
              <a:buAutoNum type="arabicPeriod"/>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 consecrate, to set apart and make holy.</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mj-lt"/>
              <a:buAutoNum type="arabicPeriod"/>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 devote</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mj-lt"/>
              <a:buAutoNum type="arabicPeriod"/>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To dedicate to God and His service.</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mj-lt"/>
              <a:buAutoNum type="arabicPeriod"/>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 purify, make clean.</a:t>
            </a:r>
            <a:endParaRPr lang="en-US" sz="32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mj-lt"/>
              <a:buAutoNum type="arabicPeriod"/>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 make holy.</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64424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146B04-B860-4C0B-A7DC-3CFE33D2E6E0}"/>
              </a:ext>
            </a:extLst>
          </p:cNvPr>
          <p:cNvSpPr txBox="1"/>
          <p:nvPr/>
        </p:nvSpPr>
        <p:spPr>
          <a:xfrm>
            <a:off x="1371599" y="1738470"/>
            <a:ext cx="10557164" cy="4431983"/>
          </a:xfrm>
          <a:prstGeom prst="rect">
            <a:avLst/>
          </a:prstGeom>
          <a:noFill/>
        </p:spPr>
        <p:txBody>
          <a:bodyPr wrap="square" rtlCol="0">
            <a:spAutoFit/>
          </a:bodyPr>
          <a:lstStyle/>
          <a:p>
            <a:pPr marL="2114550" lvl="3" indent="-742950">
              <a:buAutoNum type="arabicPeriod"/>
            </a:pPr>
            <a:r>
              <a:rPr lang="en-US" sz="4000" dirty="0">
                <a:latin typeface="Arial" panose="020B0604020202020204" pitchFamily="34" charset="0"/>
                <a:cs typeface="Arial" panose="020B0604020202020204" pitchFamily="34" charset="0"/>
              </a:rPr>
              <a:t>Separation</a:t>
            </a:r>
          </a:p>
          <a:p>
            <a:pPr marL="2114550" lvl="3" indent="-742950">
              <a:buAutoNum type="arabicPeriod"/>
            </a:pPr>
            <a:r>
              <a:rPr lang="en-US" sz="4000" dirty="0">
                <a:latin typeface="Arial" panose="020B0604020202020204" pitchFamily="34" charset="0"/>
                <a:cs typeface="Arial" panose="020B0604020202020204" pitchFamily="34" charset="0"/>
              </a:rPr>
              <a:t>Purification</a:t>
            </a:r>
          </a:p>
          <a:p>
            <a:pPr marL="2114550" lvl="3" indent="-742950">
              <a:buAutoNum type="arabicPeriod"/>
            </a:pPr>
            <a:r>
              <a:rPr lang="en-US" sz="4000" dirty="0">
                <a:latin typeface="Arial" panose="020B0604020202020204" pitchFamily="34" charset="0"/>
                <a:cs typeface="Arial" panose="020B0604020202020204" pitchFamily="34" charset="0"/>
              </a:rPr>
              <a:t>Consecration</a:t>
            </a:r>
          </a:p>
          <a:p>
            <a:pPr marL="2114550" lvl="3" indent="-742950">
              <a:buAutoNum type="arabicPeriod"/>
            </a:pPr>
            <a:r>
              <a:rPr lang="en-US" sz="4000" dirty="0">
                <a:latin typeface="Arial" panose="020B0604020202020204" pitchFamily="34" charset="0"/>
                <a:cs typeface="Arial" panose="020B0604020202020204" pitchFamily="34" charset="0"/>
              </a:rPr>
              <a:t>Dedication</a:t>
            </a:r>
          </a:p>
          <a:p>
            <a:pPr marL="2114550" lvl="3" indent="-742950">
              <a:buAutoNum type="arabicPeriod"/>
            </a:pPr>
            <a:r>
              <a:rPr lang="en-US" sz="4000" dirty="0">
                <a:latin typeface="Arial" panose="020B0604020202020204" pitchFamily="34" charset="0"/>
                <a:cs typeface="Arial" panose="020B0604020202020204" pitchFamily="34" charset="0"/>
              </a:rPr>
              <a:t>Service</a:t>
            </a:r>
          </a:p>
          <a:p>
            <a:pPr lvl="3"/>
            <a:endParaRPr lang="en-US" sz="1600" dirty="0">
              <a:latin typeface="Arial" panose="020B0604020202020204" pitchFamily="34" charset="0"/>
              <a:cs typeface="Arial" panose="020B0604020202020204" pitchFamily="34" charset="0"/>
            </a:endParaRPr>
          </a:p>
          <a:p>
            <a:pPr lvl="3"/>
            <a:r>
              <a:rPr lang="en-US" sz="4800" b="1" dirty="0">
                <a:latin typeface="Arial" panose="020B0604020202020204" pitchFamily="34" charset="0"/>
                <a:cs typeface="Arial" panose="020B0604020202020204" pitchFamily="34" charset="0"/>
              </a:rPr>
              <a:t>       HOLY</a:t>
            </a:r>
          </a:p>
          <a:p>
            <a:endParaRPr lang="en-US" dirty="0"/>
          </a:p>
        </p:txBody>
      </p:sp>
      <p:cxnSp>
        <p:nvCxnSpPr>
          <p:cNvPr id="5" name="Straight Connector 4">
            <a:extLst>
              <a:ext uri="{FF2B5EF4-FFF2-40B4-BE49-F238E27FC236}">
                <a16:creationId xmlns:a16="http://schemas.microsoft.com/office/drawing/2014/main" id="{BF2284B0-1EE8-408B-9181-42014FA706BF}"/>
              </a:ext>
            </a:extLst>
          </p:cNvPr>
          <p:cNvCxnSpPr>
            <a:cxnSpLocks/>
          </p:cNvCxnSpPr>
          <p:nvPr/>
        </p:nvCxnSpPr>
        <p:spPr>
          <a:xfrm>
            <a:off x="3590306" y="4797632"/>
            <a:ext cx="2505694" cy="0"/>
          </a:xfrm>
          <a:prstGeom prst="line">
            <a:avLst/>
          </a:prstGeom>
          <a:ln w="57150"/>
        </p:spPr>
        <p:style>
          <a:lnRef idx="1">
            <a:schemeClr val="dk1"/>
          </a:lnRef>
          <a:fillRef idx="0">
            <a:schemeClr val="dk1"/>
          </a:fillRef>
          <a:effectRef idx="0">
            <a:schemeClr val="dk1"/>
          </a:effectRef>
          <a:fontRef idx="minor">
            <a:schemeClr val="tx1"/>
          </a:fontRef>
        </p:style>
      </p:cxnSp>
      <p:sp>
        <p:nvSpPr>
          <p:cNvPr id="6" name="Right Brace 5">
            <a:extLst>
              <a:ext uri="{FF2B5EF4-FFF2-40B4-BE49-F238E27FC236}">
                <a16:creationId xmlns:a16="http://schemas.microsoft.com/office/drawing/2014/main" id="{46C86DBA-8903-467D-950D-70CDFE832F49}"/>
              </a:ext>
            </a:extLst>
          </p:cNvPr>
          <p:cNvSpPr/>
          <p:nvPr/>
        </p:nvSpPr>
        <p:spPr>
          <a:xfrm>
            <a:off x="6329548" y="2048493"/>
            <a:ext cx="1009402" cy="2612572"/>
          </a:xfrm>
          <a:prstGeom prst="rightBrace">
            <a:avLst>
              <a:gd name="adj1" fmla="val 34420"/>
              <a:gd name="adj2" fmla="val 50000"/>
            </a:avLst>
          </a:prstGeom>
          <a:ln w="5715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40B9C281-666F-42B6-82F8-A3764165E524}"/>
              </a:ext>
            </a:extLst>
          </p:cNvPr>
          <p:cNvSpPr txBox="1"/>
          <p:nvPr/>
        </p:nvSpPr>
        <p:spPr>
          <a:xfrm rot="5400000">
            <a:off x="6177701" y="3136612"/>
            <a:ext cx="3431969" cy="584775"/>
          </a:xfrm>
          <a:prstGeom prst="rect">
            <a:avLst/>
          </a:prstGeom>
          <a:noFill/>
        </p:spPr>
        <p:txBody>
          <a:bodyPr wrap="square" rtlCol="0">
            <a:spAutoFit/>
          </a:bodyPr>
          <a:lstStyle/>
          <a:p>
            <a:pPr algn="ctr"/>
            <a:r>
              <a:rPr lang="en-US" sz="3200" b="1" dirty="0"/>
              <a:t>SANCTIFICATION</a:t>
            </a:r>
            <a:endParaRPr lang="en-US" sz="3600" b="1" dirty="0"/>
          </a:p>
        </p:txBody>
      </p:sp>
      <p:sp>
        <p:nvSpPr>
          <p:cNvPr id="9" name="TextBox 8">
            <a:extLst>
              <a:ext uri="{FF2B5EF4-FFF2-40B4-BE49-F238E27FC236}">
                <a16:creationId xmlns:a16="http://schemas.microsoft.com/office/drawing/2014/main" id="{BBBE4427-6897-46C0-93BF-59B3D633E665}"/>
              </a:ext>
            </a:extLst>
          </p:cNvPr>
          <p:cNvSpPr txBox="1"/>
          <p:nvPr/>
        </p:nvSpPr>
        <p:spPr>
          <a:xfrm>
            <a:off x="1078675" y="610357"/>
            <a:ext cx="10034649" cy="861774"/>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Relationship between HOLY and SANCTIFICATION</a:t>
            </a:r>
          </a:p>
          <a:p>
            <a:endParaRPr lang="en-US" dirty="0"/>
          </a:p>
        </p:txBody>
      </p:sp>
    </p:spTree>
    <p:extLst>
      <p:ext uri="{BB962C8B-B14F-4D97-AF65-F5344CB8AC3E}">
        <p14:creationId xmlns:p14="http://schemas.microsoft.com/office/powerpoint/2010/main" val="3087512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39963E-2E68-4E8C-A1ED-3513424F8F28}"/>
              </a:ext>
            </a:extLst>
          </p:cNvPr>
          <p:cNvSpPr txBox="1"/>
          <p:nvPr/>
        </p:nvSpPr>
        <p:spPr>
          <a:xfrm>
            <a:off x="1413164" y="629391"/>
            <a:ext cx="9524009" cy="4493538"/>
          </a:xfrm>
          <a:prstGeom prst="rect">
            <a:avLst/>
          </a:prstGeom>
          <a:noFill/>
        </p:spPr>
        <p:txBody>
          <a:bodyPr wrap="square" rtlCol="0">
            <a:spAutoFit/>
          </a:bodyPr>
          <a:lstStyle/>
          <a:p>
            <a:r>
              <a:rPr lang="en-US" sz="3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Sanctification involves…</a:t>
            </a:r>
          </a:p>
          <a:p>
            <a:pPr lvl="1"/>
            <a:endParaRPr lang="en-US"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800100" lvl="1" indent="-342900">
              <a:buAutoNum type="arabicPeriod"/>
            </a:pPr>
            <a:r>
              <a:rPr lang="en-US" sz="28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Separation</a:t>
            </a:r>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 </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 set apart, Involves parting, departure, leaving, From something to something.</a:t>
            </a:r>
            <a:endPar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800100" lvl="1" indent="-342900">
              <a:buAutoNum type="arabicPeriod"/>
            </a:pPr>
            <a:r>
              <a:rPr lang="en-US" sz="28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Purification </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Cleansing, decontamination, refining.</a:t>
            </a:r>
          </a:p>
          <a:p>
            <a:pPr marL="800100" lvl="1" indent="-342900">
              <a:buAutoNum type="arabicPeriod"/>
            </a:pPr>
            <a:r>
              <a:rPr lang="en-US" sz="28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Consecration</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Make sacred</a:t>
            </a:r>
            <a:r>
              <a:rPr lang="en-US" sz="28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2800" b="0" i="0" dirty="0">
                <a:solidFill>
                  <a:srgbClr val="444444"/>
                </a:solidFill>
                <a:effectLst/>
                <a:latin typeface="Roboto" panose="02000000000000000000" pitchFamily="2" charset="0"/>
              </a:rPr>
              <a:t> </a:t>
            </a:r>
            <a:r>
              <a:rPr lang="en-US" sz="2400" b="0" i="0" dirty="0">
                <a:solidFill>
                  <a:srgbClr val="444444"/>
                </a:solidFill>
                <a:effectLst/>
                <a:latin typeface="Roboto" panose="02000000000000000000" pitchFamily="2" charset="0"/>
              </a:rPr>
              <a:t>a serious commitment </a:t>
            </a:r>
            <a:endPar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800100" lvl="1" indent="-342900">
              <a:buAutoNum type="arabicPeriod"/>
            </a:pPr>
            <a:r>
              <a:rPr lang="en-US" sz="2800" b="1" dirty="0">
                <a:solidFill>
                  <a:srgbClr val="7030A0"/>
                </a:solidFill>
                <a:latin typeface="Arial" panose="020B0604020202020204" pitchFamily="34" charset="0"/>
                <a:ea typeface="Calibri" panose="020F0502020204030204" pitchFamily="34" charset="0"/>
                <a:cs typeface="Arial" panose="020B0604020202020204" pitchFamily="34" charset="0"/>
              </a:rPr>
              <a:t>Dedication</a:t>
            </a:r>
            <a:r>
              <a:rPr lang="en-US" sz="28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2400" dirty="0">
                <a:solidFill>
                  <a:schemeClr val="tx1">
                    <a:lumMod val="95000"/>
                    <a:lumOff val="5000"/>
                  </a:schemeClr>
                </a:solidFill>
                <a:effectLst/>
                <a:latin typeface="Arial" panose="020B0604020202020204" pitchFamily="34" charset="0"/>
                <a:ea typeface="Times New Roman" panose="02020603050405020304" pitchFamily="18" charset="0"/>
              </a:rPr>
              <a:t>Devoting – Allegiance- Loyalty.</a:t>
            </a:r>
          </a:p>
          <a:p>
            <a:pPr marL="800100" lvl="1" indent="-342900">
              <a:buAutoNum type="arabicPeriod"/>
            </a:pPr>
            <a:r>
              <a:rPr lang="en-US" sz="2800" b="1" dirty="0">
                <a:solidFill>
                  <a:srgbClr val="7030A0"/>
                </a:solidFill>
                <a:latin typeface="Arial" panose="020B0604020202020204" pitchFamily="34" charset="0"/>
                <a:ea typeface="Calibri" panose="020F0502020204030204" pitchFamily="34" charset="0"/>
                <a:cs typeface="Arial" panose="020B0604020202020204" pitchFamily="34" charset="0"/>
              </a:rPr>
              <a:t>Service </a:t>
            </a:r>
            <a:r>
              <a:rPr lang="en-US" sz="28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a:t>
            </a:r>
            <a:r>
              <a:rPr lang="en-US" sz="28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 </a:t>
            </a:r>
            <a:r>
              <a:rPr lang="en-US" sz="24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Serving in Kingdom purpose.</a:t>
            </a:r>
          </a:p>
          <a:p>
            <a:pPr lvl="1"/>
            <a:endParaRPr lang="en-US" sz="10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p>
            <a:pPr marL="233363" lvl="1" indent="-60325"/>
            <a:r>
              <a:rPr lang="en-US" sz="40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   = </a:t>
            </a:r>
            <a:r>
              <a:rPr lang="en-US" sz="4000" b="1" dirty="0">
                <a:solidFill>
                  <a:srgbClr val="C00000"/>
                </a:solidFill>
                <a:latin typeface="Arial" panose="020B0604020202020204" pitchFamily="34" charset="0"/>
                <a:ea typeface="Calibri" panose="020F0502020204030204" pitchFamily="34" charset="0"/>
                <a:cs typeface="Arial" panose="020B0604020202020204" pitchFamily="34" charset="0"/>
              </a:rPr>
              <a:t>Holiness</a:t>
            </a:r>
            <a:endParaRPr lang="en-US" sz="4000" b="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9" name="Rectangle 7">
            <a:extLst>
              <a:ext uri="{FF2B5EF4-FFF2-40B4-BE49-F238E27FC236}">
                <a16:creationId xmlns:a16="http://schemas.microsoft.com/office/drawing/2014/main" id="{C72C279F-45DD-4F25-AFBC-720ECC446198}"/>
              </a:ext>
            </a:extLst>
          </p:cNvPr>
          <p:cNvSpPr>
            <a:spLocks noChangeArrowheads="1"/>
          </p:cNvSpPr>
          <p:nvPr/>
        </p:nvSpPr>
        <p:spPr bwMode="auto">
          <a:xfrm>
            <a:off x="124691" y="10274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Arrow: Down 1">
            <a:extLst>
              <a:ext uri="{FF2B5EF4-FFF2-40B4-BE49-F238E27FC236}">
                <a16:creationId xmlns:a16="http://schemas.microsoft.com/office/drawing/2014/main" id="{B8C1201C-A147-4009-A2E7-E879085D6CAA}"/>
              </a:ext>
            </a:extLst>
          </p:cNvPr>
          <p:cNvSpPr/>
          <p:nvPr/>
        </p:nvSpPr>
        <p:spPr>
          <a:xfrm>
            <a:off x="1622168" y="1663819"/>
            <a:ext cx="243841" cy="2215650"/>
          </a:xfrm>
          <a:prstGeom prst="downArrow">
            <a:avLst>
              <a:gd name="adj1" fmla="val 50000"/>
              <a:gd name="adj2" fmla="val 1283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54E372D-B3EC-4CF5-A128-7DDBCCEAC7D7}"/>
              </a:ext>
            </a:extLst>
          </p:cNvPr>
          <p:cNvCxnSpPr/>
          <p:nvPr/>
        </p:nvCxnSpPr>
        <p:spPr>
          <a:xfrm>
            <a:off x="2185060" y="4085111"/>
            <a:ext cx="1484415"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84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6A82D5-7CA9-42DA-B289-F5420439125D}"/>
              </a:ext>
            </a:extLst>
          </p:cNvPr>
          <p:cNvSpPr txBox="1"/>
          <p:nvPr/>
        </p:nvSpPr>
        <p:spPr>
          <a:xfrm>
            <a:off x="1021277" y="1050769"/>
            <a:ext cx="10675917" cy="3130024"/>
          </a:xfrm>
          <a:prstGeom prst="rect">
            <a:avLst/>
          </a:prstGeom>
          <a:noFill/>
        </p:spPr>
        <p:txBody>
          <a:bodyPr wrap="square">
            <a:spAutoFit/>
          </a:bodyPr>
          <a:lstStyle/>
          <a:p>
            <a:pPr marL="0" marR="0">
              <a:lnSpc>
                <a:spcPct val="107000"/>
              </a:lnSpc>
              <a:spcBef>
                <a:spcPts val="0"/>
              </a:spcBef>
              <a:spcAft>
                <a:spcPts val="1500"/>
              </a:spcAft>
            </a:pPr>
            <a:r>
              <a:rPr lang="en-US" sz="44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SUMMARY: </a:t>
            </a:r>
            <a:endParaRPr lang="en-US" sz="4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500"/>
              </a:spcAft>
            </a:pPr>
            <a:r>
              <a:rPr lang="en-US" sz="4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Sanctification is the process by which according to the will of God, we are made partakers of His Holiness.</a:t>
            </a:r>
          </a:p>
        </p:txBody>
      </p:sp>
    </p:spTree>
    <p:extLst>
      <p:ext uri="{BB962C8B-B14F-4D97-AF65-F5344CB8AC3E}">
        <p14:creationId xmlns:p14="http://schemas.microsoft.com/office/powerpoint/2010/main" val="513567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92C049-83E4-4306-8076-AD2C1E427B71}"/>
              </a:ext>
            </a:extLst>
          </p:cNvPr>
          <p:cNvSpPr txBox="1"/>
          <p:nvPr/>
        </p:nvSpPr>
        <p:spPr>
          <a:xfrm>
            <a:off x="688768" y="543819"/>
            <a:ext cx="10664041" cy="5770362"/>
          </a:xfrm>
          <a:prstGeom prst="rect">
            <a:avLst/>
          </a:prstGeom>
          <a:noFill/>
        </p:spPr>
        <p:txBody>
          <a:bodyPr wrap="square" rtlCol="0">
            <a:spAutoFit/>
          </a:bodyPr>
          <a:lstStyle/>
          <a:p>
            <a:pPr marL="0" marR="0">
              <a:lnSpc>
                <a:spcPct val="107000"/>
              </a:lnSpc>
              <a:spcBef>
                <a:spcPts val="0"/>
              </a:spcBef>
              <a:spcAft>
                <a:spcPts val="1500"/>
              </a:spcAft>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 is begun in regeneration, when we are born again and placed in Christ. </a:t>
            </a:r>
          </a:p>
          <a:p>
            <a:pPr marL="0" marR="0">
              <a:lnSpc>
                <a:spcPct val="107000"/>
              </a:lnSpc>
              <a:spcBef>
                <a:spcPts val="0"/>
              </a:spcBef>
              <a:spcAft>
                <a:spcPts val="150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500"/>
              </a:spcAft>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 is carried on in the hearts of believers by the presence and power of the Holy Spirit,</a:t>
            </a:r>
          </a:p>
          <a:p>
            <a:pPr marL="0" marR="0">
              <a:lnSpc>
                <a:spcPct val="107000"/>
              </a:lnSpc>
              <a:spcBef>
                <a:spcPts val="0"/>
              </a:spcBef>
              <a:spcAft>
                <a:spcPts val="1500"/>
              </a:spcAft>
            </a:pPr>
            <a:endParaRPr lang="en-US" sz="1050" dirty="0">
              <a:effectLst/>
              <a:latin typeface="Arial" panose="020B0604020202020204" pitchFamily="34" charset="0"/>
              <a:ea typeface="Calibri" panose="020F0502020204030204" pitchFamily="34" charset="0"/>
              <a:cs typeface="Arial" panose="020B0604020202020204" pitchFamily="34" charset="0"/>
            </a:endParaRPr>
          </a:p>
          <a:p>
            <a:pPr marL="0" marR="0"/>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is then a daily dealing with our sins and growth in holiness.</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endParaRPr lang="en-US" sz="3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ctr"/>
            <a:endParaRPr lang="en-US" sz="5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algn="ctr"/>
            <a:r>
              <a:rPr lang="en-US" sz="3600" b="1"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We can call this “Spiritual growth”.</a:t>
            </a:r>
          </a:p>
          <a:p>
            <a:endParaRPr lang="en-US" dirty="0"/>
          </a:p>
        </p:txBody>
      </p:sp>
    </p:spTree>
    <p:extLst>
      <p:ext uri="{BB962C8B-B14F-4D97-AF65-F5344CB8AC3E}">
        <p14:creationId xmlns:p14="http://schemas.microsoft.com/office/powerpoint/2010/main" val="2281925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3654DF-A440-4597-A3F0-12426AA47776}"/>
              </a:ext>
            </a:extLst>
          </p:cNvPr>
          <p:cNvSpPr txBox="1"/>
          <p:nvPr/>
        </p:nvSpPr>
        <p:spPr>
          <a:xfrm>
            <a:off x="950026" y="748145"/>
            <a:ext cx="10485912" cy="5419176"/>
          </a:xfrm>
          <a:prstGeom prst="rect">
            <a:avLst/>
          </a:prstGeom>
          <a:noFill/>
        </p:spPr>
        <p:txBody>
          <a:bodyPr wrap="square" rtlCol="0">
            <a:spAutoFit/>
          </a:bodyPr>
          <a:lstStyle/>
          <a:p>
            <a:pPr marL="0" marR="0">
              <a:lnSpc>
                <a:spcPct val="107000"/>
              </a:lnSpc>
              <a:spcBef>
                <a:spcPts val="0"/>
              </a:spcBef>
              <a:spcAft>
                <a:spcPts val="800"/>
              </a:spcAft>
            </a:pPr>
            <a:r>
              <a:rPr lang="en-US" sz="4800" dirty="0">
                <a:effectLst/>
                <a:latin typeface="Arial" panose="020B0604020202020204" pitchFamily="34" charset="0"/>
                <a:ea typeface="Calibri" panose="020F0502020204030204" pitchFamily="34" charset="0"/>
                <a:cs typeface="Arial" panose="020B0604020202020204" pitchFamily="34" charset="0"/>
              </a:rPr>
              <a:t>The process of sanctification purifies us, separates us from sin, and consecrates us to God.</a:t>
            </a:r>
          </a:p>
          <a:p>
            <a:pPr marL="0" marR="0">
              <a:lnSpc>
                <a:spcPct val="107000"/>
              </a:lnSpc>
              <a:spcBef>
                <a:spcPts val="0"/>
              </a:spcBef>
              <a:spcAft>
                <a:spcPts val="800"/>
              </a:spcAft>
            </a:pPr>
            <a:endParaRPr lang="en-US" sz="4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4800" dirty="0">
                <a:effectLst/>
                <a:latin typeface="Arial" panose="020B0604020202020204" pitchFamily="34" charset="0"/>
                <a:ea typeface="Calibri" panose="020F0502020204030204" pitchFamily="34" charset="0"/>
                <a:cs typeface="Arial" panose="020B0604020202020204" pitchFamily="34" charset="0"/>
              </a:rPr>
              <a:t>Sanctification is a life-long process by which we become overcomers.</a:t>
            </a:r>
          </a:p>
          <a:p>
            <a:endParaRPr lang="en-US" dirty="0"/>
          </a:p>
        </p:txBody>
      </p:sp>
    </p:spTree>
    <p:extLst>
      <p:ext uri="{BB962C8B-B14F-4D97-AF65-F5344CB8AC3E}">
        <p14:creationId xmlns:p14="http://schemas.microsoft.com/office/powerpoint/2010/main" val="1505118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14315A-96CB-4B3E-A156-54FEA0296CEF}"/>
              </a:ext>
            </a:extLst>
          </p:cNvPr>
          <p:cNvSpPr txBox="1"/>
          <p:nvPr/>
        </p:nvSpPr>
        <p:spPr>
          <a:xfrm>
            <a:off x="641268" y="653143"/>
            <a:ext cx="11150929" cy="5690340"/>
          </a:xfrm>
          <a:prstGeom prst="rect">
            <a:avLst/>
          </a:prstGeom>
          <a:noFill/>
        </p:spPr>
        <p:txBody>
          <a:bodyPr wrap="square" rtlCol="0">
            <a:spAutoFit/>
          </a:bodyPr>
          <a:lstStyle/>
          <a:p>
            <a:pPr marL="0" marR="0">
              <a:lnSpc>
                <a:spcPct val="107000"/>
              </a:lnSpc>
              <a:spcBef>
                <a:spcPts val="0"/>
              </a:spcBef>
              <a:spcAft>
                <a:spcPts val="800"/>
              </a:spcAft>
            </a:pPr>
            <a:r>
              <a:rPr lang="en-US" sz="4400" dirty="0">
                <a:effectLst/>
                <a:latin typeface="Arial" panose="020B0604020202020204" pitchFamily="34" charset="0"/>
                <a:ea typeface="Calibri" panose="020F0502020204030204" pitchFamily="34" charset="0"/>
                <a:cs typeface="Arial" panose="020B0604020202020204" pitchFamily="34" charset="0"/>
              </a:rPr>
              <a:t>Sanctification means being cleansed of any sin or self that would contaminate our soul.</a:t>
            </a:r>
          </a:p>
          <a:p>
            <a:pPr marL="0" marR="0">
              <a:lnSpc>
                <a:spcPct val="107000"/>
              </a:lnSpc>
              <a:spcBef>
                <a:spcPts val="0"/>
              </a:spcBef>
              <a:spcAft>
                <a:spcPts val="800"/>
              </a:spcAft>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571500" marR="0" indent="-571500">
              <a:lnSpc>
                <a:spcPct val="107000"/>
              </a:lnSpc>
              <a:spcBef>
                <a:spcPts val="0"/>
              </a:spcBef>
              <a:spcAft>
                <a:spcPts val="800"/>
              </a:spcAft>
              <a:buFont typeface="Arial" panose="020B0604020202020204" pitchFamily="34" charset="0"/>
              <a:buChar char="•"/>
            </a:pPr>
            <a:r>
              <a:rPr lang="en-US" sz="4000" dirty="0">
                <a:effectLst/>
                <a:latin typeface="Arial" panose="020B0604020202020204" pitchFamily="34" charset="0"/>
                <a:ea typeface="Calibri" panose="020F0502020204030204" pitchFamily="34" charset="0"/>
                <a:cs typeface="Arial" panose="020B0604020202020204" pitchFamily="34" charset="0"/>
              </a:rPr>
              <a:t>It’s that time where we are emptied of our “self,” and then filled back up with Christ’s Life.’’</a:t>
            </a:r>
          </a:p>
          <a:p>
            <a:pPr marL="285750" marR="0" indent="-285750">
              <a:lnSpc>
                <a:spcPct val="107000"/>
              </a:lnSpc>
              <a:spcBef>
                <a:spcPts val="0"/>
              </a:spcBef>
              <a:spcAft>
                <a:spcPts val="800"/>
              </a:spcAft>
              <a:buFont typeface="Arial" panose="020B0604020202020204" pitchFamily="34" charset="0"/>
              <a:buChar char="•"/>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571500" marR="0" indent="-571500">
              <a:lnSpc>
                <a:spcPct val="107000"/>
              </a:lnSpc>
              <a:spcBef>
                <a:spcPts val="0"/>
              </a:spcBef>
              <a:spcAft>
                <a:spcPts val="800"/>
              </a:spcAft>
              <a:buFont typeface="Arial" panose="020B0604020202020204" pitchFamily="34" charset="0"/>
              <a:buChar char="•"/>
            </a:pPr>
            <a:r>
              <a:rPr lang="en-US" sz="4000" dirty="0">
                <a:effectLst/>
                <a:latin typeface="Arial" panose="020B0604020202020204" pitchFamily="34" charset="0"/>
                <a:ea typeface="Calibri" panose="020F0502020204030204" pitchFamily="34" charset="0"/>
                <a:cs typeface="Arial" panose="020B0604020202020204" pitchFamily="34" charset="0"/>
              </a:rPr>
              <a:t>As we give Him our life, He gives us His</a:t>
            </a:r>
            <a:r>
              <a:rPr lang="en-US" sz="4400" dirty="0">
                <a:effectLst/>
                <a:latin typeface="Arial" panose="020B0604020202020204" pitchFamily="34" charset="0"/>
                <a:ea typeface="Calibri" panose="020F050202020403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2000608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843291-1FED-46DB-815E-1ECE4CEA1038}"/>
              </a:ext>
            </a:extLst>
          </p:cNvPr>
          <p:cNvSpPr txBox="1"/>
          <p:nvPr/>
        </p:nvSpPr>
        <p:spPr>
          <a:xfrm>
            <a:off x="807522" y="700644"/>
            <a:ext cx="10569039" cy="5109091"/>
          </a:xfrm>
          <a:prstGeom prst="rect">
            <a:avLst/>
          </a:prstGeom>
          <a:noFill/>
        </p:spPr>
        <p:txBody>
          <a:bodyPr wrap="square" rtlCol="0">
            <a:spAutoFit/>
          </a:bodyPr>
          <a:lstStyle/>
          <a:p>
            <a:endParaRPr lang="en-US" dirty="0"/>
          </a:p>
          <a:p>
            <a:r>
              <a:rPr lang="en-US" sz="4400" dirty="0">
                <a:latin typeface="Arial" panose="020B0604020202020204" pitchFamily="34" charset="0"/>
                <a:cs typeface="Arial" panose="020B0604020202020204" pitchFamily="34" charset="0"/>
              </a:rPr>
              <a:t>In this session there will be four terms that will be referenced:</a:t>
            </a:r>
          </a:p>
          <a:p>
            <a:endParaRPr lang="en-US" sz="4400" dirty="0">
              <a:latin typeface="Arial" panose="020B0604020202020204" pitchFamily="34" charset="0"/>
              <a:cs typeface="Arial" panose="020B0604020202020204" pitchFamily="34" charset="0"/>
            </a:endParaRPr>
          </a:p>
          <a:p>
            <a:pPr marL="342900" indent="-342900">
              <a:buAutoNum type="arabicPeriod"/>
            </a:pPr>
            <a:r>
              <a:rPr lang="en-US" sz="4400" dirty="0">
                <a:latin typeface="Arial" panose="020B0604020202020204" pitchFamily="34" charset="0"/>
                <a:cs typeface="Arial" panose="020B0604020202020204" pitchFamily="34" charset="0"/>
              </a:rPr>
              <a:t>Justification</a:t>
            </a:r>
          </a:p>
          <a:p>
            <a:pPr marL="342900" indent="-342900">
              <a:buAutoNum type="arabicPeriod"/>
            </a:pPr>
            <a:r>
              <a:rPr lang="en-US" sz="4400" dirty="0">
                <a:latin typeface="Arial" panose="020B0604020202020204" pitchFamily="34" charset="0"/>
                <a:cs typeface="Arial" panose="020B0604020202020204" pitchFamily="34" charset="0"/>
              </a:rPr>
              <a:t>Regeneration</a:t>
            </a:r>
          </a:p>
          <a:p>
            <a:pPr marL="342900" indent="-342900">
              <a:buAutoNum type="arabicPeriod"/>
            </a:pPr>
            <a:r>
              <a:rPr lang="en-US" sz="4400" dirty="0">
                <a:latin typeface="Arial" panose="020B0604020202020204" pitchFamily="34" charset="0"/>
                <a:cs typeface="Arial" panose="020B0604020202020204" pitchFamily="34" charset="0"/>
              </a:rPr>
              <a:t>Sanctification</a:t>
            </a:r>
          </a:p>
          <a:p>
            <a:pPr marL="342900" indent="-342900">
              <a:buAutoNum type="arabicPeriod"/>
            </a:pPr>
            <a:r>
              <a:rPr lang="en-US" sz="4400" dirty="0">
                <a:latin typeface="Arial" panose="020B0604020202020204" pitchFamily="34" charset="0"/>
                <a:cs typeface="Arial" panose="020B0604020202020204" pitchFamily="34" charset="0"/>
              </a:rPr>
              <a:t>Glorification</a:t>
            </a:r>
          </a:p>
        </p:txBody>
      </p:sp>
    </p:spTree>
    <p:extLst>
      <p:ext uri="{BB962C8B-B14F-4D97-AF65-F5344CB8AC3E}">
        <p14:creationId xmlns:p14="http://schemas.microsoft.com/office/powerpoint/2010/main" val="3767100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9BAD1D-E584-4E07-AE47-574AF5078BB7}"/>
              </a:ext>
            </a:extLst>
          </p:cNvPr>
          <p:cNvSpPr txBox="1"/>
          <p:nvPr/>
        </p:nvSpPr>
        <p:spPr>
          <a:xfrm>
            <a:off x="971797" y="2393332"/>
            <a:ext cx="10248405" cy="2071336"/>
          </a:xfrm>
          <a:prstGeom prst="rect">
            <a:avLst/>
          </a:prstGeom>
          <a:noFill/>
        </p:spPr>
        <p:txBody>
          <a:bodyPr wrap="square" rtlCol="0">
            <a:spAutoFit/>
          </a:bodyPr>
          <a:lstStyle/>
          <a:p>
            <a:pPr marL="0" marR="0" algn="ctr">
              <a:lnSpc>
                <a:spcPct val="107000"/>
              </a:lnSpc>
              <a:spcBef>
                <a:spcPts val="0"/>
              </a:spcBef>
              <a:spcAft>
                <a:spcPts val="1500"/>
              </a:spcAft>
            </a:pPr>
            <a:r>
              <a:rPr lang="en-US" sz="4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Sanctification is a three-stage process.</a:t>
            </a:r>
            <a:endParaRPr lang="en-US" sz="40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1500"/>
              </a:spcAft>
            </a:pPr>
            <a:r>
              <a:rPr lang="en-US" sz="4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Involving the past, present, and future.</a:t>
            </a:r>
            <a:endParaRPr lang="en-US" sz="4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44317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F9EF47A-88D3-4E25-B60E-692D1A24D63C}"/>
              </a:ext>
            </a:extLst>
          </p:cNvPr>
          <p:cNvSpPr txBox="1"/>
          <p:nvPr/>
        </p:nvSpPr>
        <p:spPr>
          <a:xfrm>
            <a:off x="1365663" y="2006930"/>
            <a:ext cx="9987148" cy="2585323"/>
          </a:xfrm>
          <a:prstGeom prst="rect">
            <a:avLst/>
          </a:prstGeom>
          <a:noFill/>
        </p:spPr>
        <p:txBody>
          <a:bodyPr wrap="square" rtlCol="0">
            <a:spAutoFit/>
          </a:bodyPr>
          <a:lstStyle/>
          <a:p>
            <a:pPr algn="ctr"/>
            <a:r>
              <a:rPr lang="en-US" sz="5400" b="1" dirty="0"/>
              <a:t>PROGRESSIVE SANCTIFICATION</a:t>
            </a:r>
          </a:p>
          <a:p>
            <a:pPr algn="ctr"/>
            <a:endParaRPr lang="en-US" sz="4800" b="1" dirty="0"/>
          </a:p>
          <a:p>
            <a:pPr algn="ctr"/>
            <a:r>
              <a:rPr lang="en-US" sz="5400" b="1" dirty="0"/>
              <a:t>(Spiritual Growth)</a:t>
            </a:r>
          </a:p>
        </p:txBody>
      </p:sp>
    </p:spTree>
    <p:extLst>
      <p:ext uri="{BB962C8B-B14F-4D97-AF65-F5344CB8AC3E}">
        <p14:creationId xmlns:p14="http://schemas.microsoft.com/office/powerpoint/2010/main" val="2203289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AD39D98-1763-40FA-B18D-48B68696AD04}"/>
              </a:ext>
            </a:extLst>
          </p:cNvPr>
          <p:cNvCxnSpPr>
            <a:cxnSpLocks/>
          </p:cNvCxnSpPr>
          <p:nvPr/>
        </p:nvCxnSpPr>
        <p:spPr>
          <a:xfrm>
            <a:off x="1056904" y="3429000"/>
            <a:ext cx="770708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71EA4E48-AC67-47A9-A7E9-55B658A56C12}"/>
              </a:ext>
            </a:extLst>
          </p:cNvPr>
          <p:cNvCxnSpPr/>
          <p:nvPr/>
        </p:nvCxnSpPr>
        <p:spPr>
          <a:xfrm flipV="1">
            <a:off x="8763989" y="1579418"/>
            <a:ext cx="1959428" cy="1849582"/>
          </a:xfrm>
          <a:prstGeom prst="straightConnector1">
            <a:avLst/>
          </a:prstGeom>
          <a:ln w="57150">
            <a:solidFill>
              <a:schemeClr val="tx1">
                <a:lumMod val="95000"/>
                <a:lumOff val="5000"/>
              </a:schemeClr>
            </a:solidFill>
            <a:tailEnd type="triangle"/>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361F2545-3C51-4B33-9EA7-7242D6F02F09}"/>
              </a:ext>
            </a:extLst>
          </p:cNvPr>
          <p:cNvCxnSpPr/>
          <p:nvPr/>
        </p:nvCxnSpPr>
        <p:spPr>
          <a:xfrm>
            <a:off x="1365662" y="2790701"/>
            <a:ext cx="0" cy="638299"/>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9C699DB9-A1A9-4BDA-A2C1-15C38E4A0DB5}"/>
              </a:ext>
            </a:extLst>
          </p:cNvPr>
          <p:cNvCxnSpPr>
            <a:cxnSpLocks/>
          </p:cNvCxnSpPr>
          <p:nvPr/>
        </p:nvCxnSpPr>
        <p:spPr>
          <a:xfrm flipH="1">
            <a:off x="1149927" y="2963883"/>
            <a:ext cx="465117" cy="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8AE1B6AD-7F15-4FDC-810A-646C1CBD84EA}"/>
              </a:ext>
            </a:extLst>
          </p:cNvPr>
          <p:cNvSpPr txBox="1"/>
          <p:nvPr/>
        </p:nvSpPr>
        <p:spPr>
          <a:xfrm>
            <a:off x="700643" y="3602182"/>
            <a:ext cx="2861954" cy="1015663"/>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Positional / Initial Sanctification</a:t>
            </a:r>
          </a:p>
          <a:p>
            <a:pPr algn="ctr"/>
            <a:r>
              <a:rPr lang="en-US" sz="2000" dirty="0">
                <a:latin typeface="Arial" panose="020B0604020202020204" pitchFamily="34" charset="0"/>
                <a:cs typeface="Arial" panose="020B0604020202020204" pitchFamily="34" charset="0"/>
              </a:rPr>
              <a:t>(The Past)</a:t>
            </a:r>
          </a:p>
        </p:txBody>
      </p:sp>
      <p:sp>
        <p:nvSpPr>
          <p:cNvPr id="13" name="TextBox 12">
            <a:extLst>
              <a:ext uri="{FF2B5EF4-FFF2-40B4-BE49-F238E27FC236}">
                <a16:creationId xmlns:a16="http://schemas.microsoft.com/office/drawing/2014/main" id="{25749E5D-49CB-4580-A504-7AAF7D4FE600}"/>
              </a:ext>
            </a:extLst>
          </p:cNvPr>
          <p:cNvSpPr txBox="1"/>
          <p:nvPr/>
        </p:nvSpPr>
        <p:spPr>
          <a:xfrm>
            <a:off x="3905002" y="3593920"/>
            <a:ext cx="2861954" cy="1015663"/>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Progressive Sanctification</a:t>
            </a:r>
          </a:p>
          <a:p>
            <a:pPr algn="ctr"/>
            <a:r>
              <a:rPr lang="en-US" sz="2000" dirty="0">
                <a:latin typeface="Arial" panose="020B0604020202020204" pitchFamily="34" charset="0"/>
                <a:cs typeface="Arial" panose="020B0604020202020204" pitchFamily="34" charset="0"/>
              </a:rPr>
              <a:t>(The Present)</a:t>
            </a:r>
          </a:p>
        </p:txBody>
      </p:sp>
      <p:sp>
        <p:nvSpPr>
          <p:cNvPr id="14" name="TextBox 13">
            <a:extLst>
              <a:ext uri="{FF2B5EF4-FFF2-40B4-BE49-F238E27FC236}">
                <a16:creationId xmlns:a16="http://schemas.microsoft.com/office/drawing/2014/main" id="{77CA67A1-5E18-491D-AC89-FAEBCADD5CCD}"/>
              </a:ext>
            </a:extLst>
          </p:cNvPr>
          <p:cNvSpPr txBox="1"/>
          <p:nvPr/>
        </p:nvSpPr>
        <p:spPr>
          <a:xfrm>
            <a:off x="7002482" y="3593919"/>
            <a:ext cx="2861954" cy="1015663"/>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Final / Complete Sanctification</a:t>
            </a:r>
          </a:p>
          <a:p>
            <a:pPr algn="ctr"/>
            <a:r>
              <a:rPr lang="en-US" sz="2000" dirty="0">
                <a:latin typeface="Arial" panose="020B0604020202020204" pitchFamily="34" charset="0"/>
                <a:cs typeface="Arial" panose="020B0604020202020204" pitchFamily="34" charset="0"/>
              </a:rPr>
              <a:t>(Future)</a:t>
            </a:r>
          </a:p>
        </p:txBody>
      </p:sp>
      <p:sp>
        <p:nvSpPr>
          <p:cNvPr id="15" name="TextBox 14">
            <a:extLst>
              <a:ext uri="{FF2B5EF4-FFF2-40B4-BE49-F238E27FC236}">
                <a16:creationId xmlns:a16="http://schemas.microsoft.com/office/drawing/2014/main" id="{446032C0-EBD8-41E7-923F-8531459A1136}"/>
              </a:ext>
            </a:extLst>
          </p:cNvPr>
          <p:cNvSpPr txBox="1"/>
          <p:nvPr/>
        </p:nvSpPr>
        <p:spPr>
          <a:xfrm rot="18938991">
            <a:off x="8346955" y="2027405"/>
            <a:ext cx="2192975"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Rapture</a:t>
            </a:r>
          </a:p>
        </p:txBody>
      </p:sp>
      <p:sp>
        <p:nvSpPr>
          <p:cNvPr id="16" name="TextBox 15">
            <a:extLst>
              <a:ext uri="{FF2B5EF4-FFF2-40B4-BE49-F238E27FC236}">
                <a16:creationId xmlns:a16="http://schemas.microsoft.com/office/drawing/2014/main" id="{97C69F8F-0E46-4C66-A5A9-B1F07C477AB8}"/>
              </a:ext>
            </a:extLst>
          </p:cNvPr>
          <p:cNvSpPr txBox="1"/>
          <p:nvPr/>
        </p:nvSpPr>
        <p:spPr>
          <a:xfrm>
            <a:off x="2655344" y="663010"/>
            <a:ext cx="5842659" cy="523220"/>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Three Stages of Sanctification</a:t>
            </a:r>
          </a:p>
        </p:txBody>
      </p:sp>
      <p:cxnSp>
        <p:nvCxnSpPr>
          <p:cNvPr id="18" name="Straight Arrow Connector 17">
            <a:extLst>
              <a:ext uri="{FF2B5EF4-FFF2-40B4-BE49-F238E27FC236}">
                <a16:creationId xmlns:a16="http://schemas.microsoft.com/office/drawing/2014/main" id="{D5B9D7BE-E94A-4CBA-AC15-3028BF97D608}"/>
              </a:ext>
            </a:extLst>
          </p:cNvPr>
          <p:cNvCxnSpPr/>
          <p:nvPr/>
        </p:nvCxnSpPr>
        <p:spPr>
          <a:xfrm>
            <a:off x="1852551" y="2551710"/>
            <a:ext cx="6757059" cy="0"/>
          </a:xfrm>
          <a:prstGeom prst="straightConnector1">
            <a:avLst/>
          </a:prstGeom>
          <a:ln w="38100">
            <a:solidFill>
              <a:schemeClr val="tx1">
                <a:lumMod val="95000"/>
                <a:lumOff val="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2217E4D-43FC-4DE2-B440-93FA26BC38FA}"/>
              </a:ext>
            </a:extLst>
          </p:cNvPr>
          <p:cNvSpPr txBox="1"/>
          <p:nvPr/>
        </p:nvSpPr>
        <p:spPr>
          <a:xfrm>
            <a:off x="1852551" y="2963883"/>
            <a:ext cx="465113" cy="461665"/>
          </a:xfrm>
          <a:prstGeom prst="rect">
            <a:avLst/>
          </a:prstGeom>
          <a:noFill/>
        </p:spPr>
        <p:txBody>
          <a:bodyPr wrap="square" rtlCol="0">
            <a:spAutoFit/>
          </a:bodyPr>
          <a:lstStyle/>
          <a:p>
            <a:pPr algn="ctr"/>
            <a:r>
              <a:rPr lang="en-US" sz="2400" b="1" dirty="0"/>
              <a:t>1</a:t>
            </a:r>
          </a:p>
        </p:txBody>
      </p:sp>
      <p:sp>
        <p:nvSpPr>
          <p:cNvPr id="17" name="TextBox 16">
            <a:extLst>
              <a:ext uri="{FF2B5EF4-FFF2-40B4-BE49-F238E27FC236}">
                <a16:creationId xmlns:a16="http://schemas.microsoft.com/office/drawing/2014/main" id="{37ABFB9C-F98D-4A9C-A56E-FE22E6883585}"/>
              </a:ext>
            </a:extLst>
          </p:cNvPr>
          <p:cNvSpPr txBox="1"/>
          <p:nvPr/>
        </p:nvSpPr>
        <p:spPr>
          <a:xfrm>
            <a:off x="5111560" y="2957462"/>
            <a:ext cx="465113" cy="461665"/>
          </a:xfrm>
          <a:prstGeom prst="rect">
            <a:avLst/>
          </a:prstGeom>
          <a:noFill/>
        </p:spPr>
        <p:txBody>
          <a:bodyPr wrap="square" rtlCol="0">
            <a:spAutoFit/>
          </a:bodyPr>
          <a:lstStyle/>
          <a:p>
            <a:pPr algn="ctr"/>
            <a:r>
              <a:rPr lang="en-US" sz="2400" b="1" dirty="0"/>
              <a:t>2</a:t>
            </a:r>
          </a:p>
        </p:txBody>
      </p:sp>
      <p:sp>
        <p:nvSpPr>
          <p:cNvPr id="19" name="TextBox 18">
            <a:extLst>
              <a:ext uri="{FF2B5EF4-FFF2-40B4-BE49-F238E27FC236}">
                <a16:creationId xmlns:a16="http://schemas.microsoft.com/office/drawing/2014/main" id="{66C6D87B-FE6A-41DB-9FC2-A90522FD1842}"/>
              </a:ext>
            </a:extLst>
          </p:cNvPr>
          <p:cNvSpPr txBox="1"/>
          <p:nvPr/>
        </p:nvSpPr>
        <p:spPr>
          <a:xfrm>
            <a:off x="8206289" y="2963883"/>
            <a:ext cx="465113" cy="461665"/>
          </a:xfrm>
          <a:prstGeom prst="rect">
            <a:avLst/>
          </a:prstGeom>
          <a:noFill/>
        </p:spPr>
        <p:txBody>
          <a:bodyPr wrap="square" rtlCol="0">
            <a:spAutoFit/>
          </a:bodyPr>
          <a:lstStyle/>
          <a:p>
            <a:pPr algn="ctr"/>
            <a:r>
              <a:rPr lang="en-US" sz="2400" b="1" dirty="0"/>
              <a:t>3</a:t>
            </a:r>
          </a:p>
        </p:txBody>
      </p:sp>
    </p:spTree>
    <p:extLst>
      <p:ext uri="{BB962C8B-B14F-4D97-AF65-F5344CB8AC3E}">
        <p14:creationId xmlns:p14="http://schemas.microsoft.com/office/powerpoint/2010/main" val="2269557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9EFE6C-BFC7-4D56-836E-54C0D5F62F33}"/>
              </a:ext>
            </a:extLst>
          </p:cNvPr>
          <p:cNvSpPr txBox="1"/>
          <p:nvPr/>
        </p:nvSpPr>
        <p:spPr>
          <a:xfrm>
            <a:off x="914399" y="551289"/>
            <a:ext cx="10355283" cy="5509200"/>
          </a:xfrm>
          <a:prstGeom prst="rect">
            <a:avLst/>
          </a:prstGeom>
          <a:noFill/>
        </p:spPr>
        <p:txBody>
          <a:bodyPr wrap="square" rtlCol="0">
            <a:spAutoFit/>
          </a:bodyPr>
          <a:lstStyle/>
          <a:p>
            <a:pPr algn="ctr"/>
            <a:r>
              <a:rPr lang="en-US" sz="4000" b="1" dirty="0"/>
              <a:t>Scripture reveals three phases of Salvation</a:t>
            </a:r>
          </a:p>
          <a:p>
            <a:pPr algn="ctr"/>
            <a:endParaRPr lang="en-US" sz="4000" b="1" dirty="0"/>
          </a:p>
          <a:p>
            <a:pPr marL="514350" indent="-514350">
              <a:buAutoNum type="arabicPeriod"/>
            </a:pPr>
            <a:r>
              <a:rPr lang="en-US" sz="3200" b="1" dirty="0">
                <a:latin typeface="Arial" panose="020B0604020202020204" pitchFamily="34" charset="0"/>
                <a:cs typeface="Arial" panose="020B0604020202020204" pitchFamily="34" charset="0"/>
              </a:rPr>
              <a:t>Justification / Regeneration </a:t>
            </a:r>
            <a:r>
              <a:rPr lang="en-US" sz="3200" dirty="0">
                <a:latin typeface="Arial" panose="020B0604020202020204" pitchFamily="34" charset="0"/>
                <a:cs typeface="Arial" panose="020B0604020202020204" pitchFamily="34" charset="0"/>
              </a:rPr>
              <a:t>– Which means “declared righteous before God.” We have been saved </a:t>
            </a:r>
            <a:r>
              <a:rPr lang="en-US" sz="3200" b="1" dirty="0">
                <a:latin typeface="Arial" panose="020B0604020202020204" pitchFamily="34" charset="0"/>
                <a:cs typeface="Arial" panose="020B0604020202020204" pitchFamily="34" charset="0"/>
              </a:rPr>
              <a:t>from the “penalty of sin.”</a:t>
            </a:r>
          </a:p>
          <a:p>
            <a:pPr marL="514350" indent="-514350">
              <a:buAutoNum type="arabicPeriod"/>
            </a:pPr>
            <a:endParaRPr lang="en-US" sz="3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4000" dirty="0">
                <a:effectLst/>
                <a:latin typeface="Arial" panose="020B0604020202020204" pitchFamily="34" charset="0"/>
                <a:ea typeface="Calibri" panose="020F0502020204030204" pitchFamily="34" charset="0"/>
                <a:cs typeface="Arial" panose="020B0604020202020204" pitchFamily="34" charset="0"/>
              </a:rPr>
              <a:t>In the case above we will mention Justification and Regeneration together.</a:t>
            </a:r>
          </a:p>
          <a:p>
            <a:endParaRPr lang="en-US" sz="3200" dirty="0">
              <a:latin typeface="Arial" panose="020B0604020202020204" pitchFamily="34" charset="0"/>
              <a:cs typeface="Arial" panose="020B0604020202020204" pitchFamily="34" charset="0"/>
            </a:endParaRPr>
          </a:p>
          <a:p>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409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AE976-B8A1-4C05-B5ED-744B00A2B4F9}"/>
              </a:ext>
            </a:extLst>
          </p:cNvPr>
          <p:cNvSpPr txBox="1"/>
          <p:nvPr/>
        </p:nvSpPr>
        <p:spPr>
          <a:xfrm>
            <a:off x="641268" y="443423"/>
            <a:ext cx="10770919" cy="5634235"/>
          </a:xfrm>
          <a:prstGeom prst="rect">
            <a:avLst/>
          </a:prstGeom>
          <a:noFill/>
        </p:spPr>
        <p:txBody>
          <a:bodyPr wrap="square" rtlCol="0">
            <a:spAutoFit/>
          </a:bodyPr>
          <a:lstStyle/>
          <a:p>
            <a:pPr marR="0" lvl="0">
              <a:lnSpc>
                <a:spcPct val="107000"/>
              </a:lnSpc>
              <a:spcBef>
                <a:spcPts val="0"/>
              </a:spcBef>
              <a:spcAft>
                <a:spcPts val="0"/>
              </a:spcAft>
            </a:pPr>
            <a:endParaRPr lang="en-US" sz="1050" dirty="0">
              <a:effectLst/>
              <a:latin typeface="Arial" panose="020B060402020202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5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3200" dirty="0">
                <a:solidFill>
                  <a:srgbClr val="111111"/>
                </a:solidFill>
                <a:effectLst/>
                <a:latin typeface="Arial" panose="020B0604020202020204" pitchFamily="34" charset="0"/>
                <a:ea typeface="Calibri" panose="020F0502020204030204" pitchFamily="34" charset="0"/>
                <a:cs typeface="Arial" panose="020B0604020202020204" pitchFamily="34" charset="0"/>
              </a:rPr>
              <a:t>Justification is the</a:t>
            </a:r>
            <a:r>
              <a:rPr lang="en-US" sz="3200" b="0" dirty="0">
                <a:effectLst/>
                <a:latin typeface="Arial" panose="020B0604020202020204" pitchFamily="34" charset="0"/>
                <a:ea typeface="Calibri" panose="020F0502020204030204" pitchFamily="34" charset="0"/>
                <a:cs typeface="Arial" panose="020B0604020202020204" pitchFamily="34" charset="0"/>
              </a:rPr>
              <a:t> imputing of righteousness to the believer, and regeneration is the implanting of righteousness into that same believer</a:t>
            </a:r>
            <a:r>
              <a:rPr lang="en-US" sz="3200" b="1" dirty="0">
                <a:effectLst/>
                <a:latin typeface="Arial" panose="020B0604020202020204" pitchFamily="34" charset="0"/>
                <a:ea typeface="Calibri" panose="020F0502020204030204" pitchFamily="34" charset="0"/>
                <a:cs typeface="Arial" panose="020B0604020202020204" pitchFamily="34" charset="0"/>
              </a:rPr>
              <a:t>. </a:t>
            </a:r>
          </a:p>
          <a:p>
            <a:pPr marR="0" lvl="0">
              <a:lnSpc>
                <a:spcPct val="107000"/>
              </a:lnSpc>
              <a:spcBef>
                <a:spcPts val="0"/>
              </a:spcBef>
              <a:spcAft>
                <a:spcPts val="800"/>
              </a:spcAft>
            </a:pPr>
            <a:endParaRPr lang="en-US" sz="2000" b="1"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Both happen at once, but they are different things. </a:t>
            </a:r>
          </a:p>
          <a:p>
            <a:pPr marR="0" lvl="0">
              <a:lnSpc>
                <a:spcPct val="107000"/>
              </a:lnSpc>
              <a:spcBef>
                <a:spcPts val="0"/>
              </a:spcBef>
              <a:spcAft>
                <a:spcPts val="800"/>
              </a:spcAft>
            </a:pPr>
            <a:endParaRPr lang="en-US" sz="2400" dirty="0">
              <a:solidFill>
                <a:srgbClr val="444444"/>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3200" dirty="0">
                <a:solidFill>
                  <a:srgbClr val="444444"/>
                </a:solidFill>
                <a:effectLst/>
                <a:latin typeface="Arial" panose="020B0604020202020204" pitchFamily="34" charset="0"/>
                <a:ea typeface="Calibri" panose="020F0502020204030204" pitchFamily="34" charset="0"/>
                <a:cs typeface="Arial" panose="020B0604020202020204" pitchFamily="34" charset="0"/>
              </a:rPr>
              <a:t>Justification refers to a believer's full acquittal before God.</a:t>
            </a:r>
          </a:p>
          <a:p>
            <a:pPr marR="0" lvl="0">
              <a:lnSpc>
                <a:spcPct val="107000"/>
              </a:lnSpc>
              <a:spcBef>
                <a:spcPts val="0"/>
              </a:spcBef>
              <a:spcAft>
                <a:spcPts val="800"/>
              </a:spcAft>
            </a:pPr>
            <a:endParaRPr lang="en-US" sz="1400" dirty="0">
              <a:solidFill>
                <a:srgbClr val="444444"/>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3200" dirty="0">
                <a:solidFill>
                  <a:srgbClr val="444444"/>
                </a:solidFill>
                <a:effectLst/>
                <a:latin typeface="Arial" panose="020B0604020202020204" pitchFamily="34" charset="0"/>
                <a:ea typeface="Calibri" panose="020F0502020204030204" pitchFamily="34" charset="0"/>
                <a:cs typeface="Arial" panose="020B0604020202020204" pitchFamily="34" charset="0"/>
              </a:rPr>
              <a:t>Regeneration refers to our being 'born again.</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74634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9EFE6C-BFC7-4D56-836E-54C0D5F62F33}"/>
              </a:ext>
            </a:extLst>
          </p:cNvPr>
          <p:cNvSpPr txBox="1"/>
          <p:nvPr/>
        </p:nvSpPr>
        <p:spPr>
          <a:xfrm>
            <a:off x="977734" y="674400"/>
            <a:ext cx="10671959" cy="5509200"/>
          </a:xfrm>
          <a:prstGeom prst="rect">
            <a:avLst/>
          </a:prstGeom>
          <a:noFill/>
        </p:spPr>
        <p:txBody>
          <a:bodyPr wrap="square" rtlCol="0">
            <a:spAutoFit/>
          </a:bodyPr>
          <a:lstStyle/>
          <a:p>
            <a:endParaRPr lang="en-US" sz="3200" b="1" dirty="0">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2. Sanctification </a:t>
            </a:r>
            <a:r>
              <a:rPr lang="en-US" sz="4000" dirty="0">
                <a:latin typeface="Arial" panose="020B0604020202020204" pitchFamily="34" charset="0"/>
                <a:cs typeface="Arial" panose="020B0604020202020204" pitchFamily="34" charset="0"/>
              </a:rPr>
              <a:t>- Salvation of the soul. </a:t>
            </a:r>
          </a:p>
          <a:p>
            <a:endParaRPr lang="en-US" sz="4000" dirty="0">
              <a:latin typeface="Arial" panose="020B0604020202020204" pitchFamily="34" charset="0"/>
              <a:cs typeface="Arial" panose="020B0604020202020204" pitchFamily="34" charset="0"/>
            </a:endParaRPr>
          </a:p>
          <a:p>
            <a:pPr marL="1028700" lvl="1" indent="-571500">
              <a:buFont typeface="Arial" panose="020B0604020202020204" pitchFamily="34" charset="0"/>
              <a:buChar char="•"/>
            </a:pPr>
            <a:r>
              <a:rPr lang="en-US" sz="4000" b="1" dirty="0">
                <a:latin typeface="Arial" panose="020B0604020202020204" pitchFamily="34" charset="0"/>
                <a:cs typeface="Arial" panose="020B0604020202020204" pitchFamily="34" charset="0"/>
              </a:rPr>
              <a:t>From the “Power of Sin.”</a:t>
            </a: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3. Glorification </a:t>
            </a:r>
            <a:r>
              <a:rPr lang="en-US" sz="4000" dirty="0">
                <a:latin typeface="Arial" panose="020B0604020202020204" pitchFamily="34" charset="0"/>
                <a:cs typeface="Arial" panose="020B0604020202020204" pitchFamily="34" charset="0"/>
              </a:rPr>
              <a:t>– Saving of our bodies. </a:t>
            </a:r>
          </a:p>
          <a:p>
            <a:endParaRPr lang="en-US" sz="4000" dirty="0">
              <a:latin typeface="Arial" panose="020B0604020202020204" pitchFamily="34" charset="0"/>
              <a:cs typeface="Arial" panose="020B0604020202020204" pitchFamily="34" charset="0"/>
            </a:endParaRPr>
          </a:p>
          <a:p>
            <a:pPr marL="1028700" lvl="1" indent="-571500">
              <a:buFont typeface="Arial" panose="020B0604020202020204" pitchFamily="34" charset="0"/>
              <a:buChar char="•"/>
            </a:pPr>
            <a:r>
              <a:rPr lang="en-US" sz="4000" b="1" dirty="0">
                <a:latin typeface="Arial" panose="020B0604020202020204" pitchFamily="34" charset="0"/>
                <a:cs typeface="Arial" panose="020B0604020202020204" pitchFamily="34" charset="0"/>
              </a:rPr>
              <a:t>From the “Presence of Sin.”</a:t>
            </a:r>
          </a:p>
        </p:txBody>
      </p:sp>
    </p:spTree>
    <p:extLst>
      <p:ext uri="{BB962C8B-B14F-4D97-AF65-F5344CB8AC3E}">
        <p14:creationId xmlns:p14="http://schemas.microsoft.com/office/powerpoint/2010/main" val="1525596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91CA62-C87E-4F1F-9AD2-A02F054EBDBA}"/>
              </a:ext>
            </a:extLst>
          </p:cNvPr>
          <p:cNvSpPr txBox="1"/>
          <p:nvPr/>
        </p:nvSpPr>
        <p:spPr>
          <a:xfrm>
            <a:off x="1179615" y="620734"/>
            <a:ext cx="9832769" cy="5147563"/>
          </a:xfrm>
          <a:prstGeom prst="rect">
            <a:avLst/>
          </a:prstGeom>
          <a:noFill/>
        </p:spPr>
        <p:txBody>
          <a:bodyPr wrap="square" rtlCol="0">
            <a:spAutoFit/>
          </a:bodyPr>
          <a:lstStyle/>
          <a:p>
            <a:r>
              <a:rPr lang="en-US" sz="4400" b="1" dirty="0"/>
              <a:t>Complete Salvation is not only believing in the Lord and being born again, it is. . .</a:t>
            </a:r>
          </a:p>
          <a:p>
            <a:endParaRPr lang="en-US" sz="1400" b="1" dirty="0"/>
          </a:p>
          <a:p>
            <a:endParaRPr lang="en-US" sz="1050" dirty="0"/>
          </a:p>
          <a:p>
            <a:pPr marL="571500" indent="-571500">
              <a:buFont typeface="Arial" panose="020B0604020202020204" pitchFamily="34" charset="0"/>
              <a:buChar char="•"/>
            </a:pPr>
            <a:r>
              <a:rPr lang="en-US" sz="3600" dirty="0"/>
              <a:t>Walking with the Lord.</a:t>
            </a:r>
          </a:p>
          <a:p>
            <a:pPr marL="571500" indent="-571500">
              <a:buFont typeface="Arial" panose="020B0604020202020204" pitchFamily="34" charset="0"/>
              <a:buChar char="•"/>
            </a:pPr>
            <a:r>
              <a:rPr lang="en-US" sz="3600" dirty="0"/>
              <a:t>Partaking of His Life</a:t>
            </a:r>
          </a:p>
          <a:p>
            <a:pPr marL="571500" indent="-571500">
              <a:buFont typeface="Arial" panose="020B0604020202020204" pitchFamily="34" charset="0"/>
              <a:buChar char="•"/>
            </a:pPr>
            <a:r>
              <a:rPr lang="en-US" sz="3600" dirty="0"/>
              <a:t>Overcoming the world, the flesh, the devil.</a:t>
            </a:r>
          </a:p>
          <a:p>
            <a:pPr marL="571500" indent="-571500">
              <a:buFont typeface="Arial" panose="020B0604020202020204" pitchFamily="34" charset="0"/>
              <a:buChar char="•"/>
            </a:pPr>
            <a:r>
              <a:rPr lang="en-US" sz="3600" dirty="0"/>
              <a:t>Producing Fruit.</a:t>
            </a:r>
          </a:p>
          <a:p>
            <a:pPr marL="571500" indent="-571500">
              <a:buFont typeface="Arial" panose="020B0604020202020204" pitchFamily="34" charset="0"/>
              <a:buChar char="•"/>
            </a:pPr>
            <a:r>
              <a:rPr lang="en-US" sz="3600" dirty="0"/>
              <a:t>Being Fruitful to the end.</a:t>
            </a:r>
          </a:p>
          <a:p>
            <a:pPr marL="571500" indent="-571500">
              <a:buFont typeface="Arial" panose="020B0604020202020204" pitchFamily="34" charset="0"/>
              <a:buChar char="•"/>
            </a:pPr>
            <a:r>
              <a:rPr lang="en-US" sz="3600" dirty="0"/>
              <a:t>Bringing glory to Christ through our lives.</a:t>
            </a:r>
          </a:p>
        </p:txBody>
      </p:sp>
    </p:spTree>
    <p:extLst>
      <p:ext uri="{BB962C8B-B14F-4D97-AF65-F5344CB8AC3E}">
        <p14:creationId xmlns:p14="http://schemas.microsoft.com/office/powerpoint/2010/main" val="35385231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BC178-5B6C-41F7-8F78-C6623AB0EB8B}"/>
              </a:ext>
            </a:extLst>
          </p:cNvPr>
          <p:cNvSpPr txBox="1"/>
          <p:nvPr/>
        </p:nvSpPr>
        <p:spPr>
          <a:xfrm>
            <a:off x="688769" y="866899"/>
            <a:ext cx="10307782" cy="4439677"/>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After our initial conversion and born-again experience God deals with us as “servants”.</a:t>
            </a:r>
          </a:p>
          <a:p>
            <a:endParaRPr lang="en-US" sz="3200" dirty="0">
              <a:latin typeface="Arial" panose="020B0604020202020204" pitchFamily="34" charset="0"/>
              <a:cs typeface="Arial" panose="020B0604020202020204" pitchFamily="34" charset="0"/>
            </a:endParaRPr>
          </a:p>
          <a:p>
            <a:pPr lvl="1"/>
            <a:r>
              <a:rPr lang="en-US" sz="4000" b="1" dirty="0">
                <a:latin typeface="Arial" panose="020B0604020202020204" pitchFamily="34" charset="0"/>
                <a:cs typeface="Arial" panose="020B0604020202020204" pitchFamily="34" charset="0"/>
              </a:rPr>
              <a:t>God looks at our:</a:t>
            </a:r>
          </a:p>
          <a:p>
            <a:pPr lvl="1"/>
            <a:endParaRPr lang="en-US" sz="1050" dirty="0">
              <a:latin typeface="Arial" panose="020B0604020202020204" pitchFamily="34" charset="0"/>
              <a:cs typeface="Arial" panose="020B0604020202020204" pitchFamily="34" charset="0"/>
            </a:endParaRPr>
          </a:p>
          <a:p>
            <a:pPr marL="971550" lvl="1" indent="-514350">
              <a:buAutoNum type="arabicPeriod"/>
            </a:pPr>
            <a:r>
              <a:rPr lang="en-US" sz="4000" dirty="0">
                <a:latin typeface="Arial" panose="020B0604020202020204" pitchFamily="34" charset="0"/>
                <a:cs typeface="Arial" panose="020B0604020202020204" pitchFamily="34" charset="0"/>
              </a:rPr>
              <a:t>Faithfulness</a:t>
            </a:r>
          </a:p>
          <a:p>
            <a:pPr marL="971550" lvl="1" indent="-514350">
              <a:buAutoNum type="arabicPeriod"/>
            </a:pPr>
            <a:r>
              <a:rPr lang="en-US" sz="4000" dirty="0">
                <a:latin typeface="Arial" panose="020B0604020202020204" pitchFamily="34" charset="0"/>
                <a:cs typeface="Arial" panose="020B0604020202020204" pitchFamily="34" charset="0"/>
              </a:rPr>
              <a:t>Obedience</a:t>
            </a:r>
          </a:p>
          <a:p>
            <a:pPr marL="971550" lvl="1" indent="-514350">
              <a:buAutoNum type="arabicPeriod"/>
            </a:pPr>
            <a:r>
              <a:rPr lang="en-US" sz="4000" dirty="0">
                <a:latin typeface="Arial" panose="020B0604020202020204" pitchFamily="34" charset="0"/>
                <a:cs typeface="Arial" panose="020B0604020202020204" pitchFamily="34" charset="0"/>
              </a:rPr>
              <a:t>Perseverance</a:t>
            </a:r>
          </a:p>
        </p:txBody>
      </p:sp>
    </p:spTree>
    <p:extLst>
      <p:ext uri="{BB962C8B-B14F-4D97-AF65-F5344CB8AC3E}">
        <p14:creationId xmlns:p14="http://schemas.microsoft.com/office/powerpoint/2010/main" val="34634527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838432-CB6C-4AFC-B79C-E3E466E666AB}"/>
              </a:ext>
            </a:extLst>
          </p:cNvPr>
          <p:cNvSpPr txBox="1"/>
          <p:nvPr/>
        </p:nvSpPr>
        <p:spPr>
          <a:xfrm>
            <a:off x="1436914" y="2400265"/>
            <a:ext cx="9797143" cy="2769989"/>
          </a:xfrm>
          <a:prstGeom prst="rect">
            <a:avLst/>
          </a:prstGeom>
          <a:noFill/>
        </p:spPr>
        <p:txBody>
          <a:bodyPr wrap="square" rtlCol="0">
            <a:spAutoFit/>
          </a:bodyPr>
          <a:lstStyle/>
          <a:p>
            <a:r>
              <a:rPr lang="en-US" sz="4400" b="1" dirty="0"/>
              <a:t>Matthew 6:33 </a:t>
            </a:r>
          </a:p>
          <a:p>
            <a:endParaRPr lang="en-US" sz="1200" dirty="0"/>
          </a:p>
          <a:p>
            <a:r>
              <a:rPr lang="en-US" sz="4800" dirty="0"/>
              <a:t>"But seek </a:t>
            </a:r>
            <a:r>
              <a:rPr lang="en-US" sz="6600" b="1" dirty="0"/>
              <a:t>first</a:t>
            </a:r>
            <a:r>
              <a:rPr lang="en-US" sz="4800" dirty="0"/>
              <a:t> the kingdom of God and His righteousness</a:t>
            </a:r>
            <a:r>
              <a:rPr lang="en-US" sz="1400" dirty="0"/>
              <a:t>,</a:t>
            </a:r>
          </a:p>
        </p:txBody>
      </p:sp>
      <p:sp>
        <p:nvSpPr>
          <p:cNvPr id="3" name="TextBox 2">
            <a:extLst>
              <a:ext uri="{FF2B5EF4-FFF2-40B4-BE49-F238E27FC236}">
                <a16:creationId xmlns:a16="http://schemas.microsoft.com/office/drawing/2014/main" id="{C8BF0682-C40C-403C-B22C-8FC539A9C1DD}"/>
              </a:ext>
            </a:extLst>
          </p:cNvPr>
          <p:cNvSpPr txBox="1"/>
          <p:nvPr/>
        </p:nvSpPr>
        <p:spPr>
          <a:xfrm>
            <a:off x="1436914" y="712519"/>
            <a:ext cx="9318172" cy="923330"/>
          </a:xfrm>
          <a:prstGeom prst="rect">
            <a:avLst/>
          </a:prstGeom>
          <a:noFill/>
        </p:spPr>
        <p:txBody>
          <a:bodyPr wrap="square" rtlCol="0">
            <a:spAutoFit/>
          </a:bodyPr>
          <a:lstStyle/>
          <a:p>
            <a:pPr algn="ctr"/>
            <a:r>
              <a:rPr lang="en-US" sz="5400" b="1" dirty="0"/>
              <a:t>Believer’s First Priority</a:t>
            </a:r>
          </a:p>
        </p:txBody>
      </p:sp>
    </p:spTree>
    <p:extLst>
      <p:ext uri="{BB962C8B-B14F-4D97-AF65-F5344CB8AC3E}">
        <p14:creationId xmlns:p14="http://schemas.microsoft.com/office/powerpoint/2010/main" val="552758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6DE94B-69F9-4B52-AF51-960AE1916FB0}"/>
              </a:ext>
            </a:extLst>
          </p:cNvPr>
          <p:cNvSpPr txBox="1"/>
          <p:nvPr/>
        </p:nvSpPr>
        <p:spPr>
          <a:xfrm>
            <a:off x="973776" y="495111"/>
            <a:ext cx="10569039" cy="5555367"/>
          </a:xfrm>
          <a:prstGeom prst="rect">
            <a:avLst/>
          </a:prstGeom>
          <a:noFill/>
        </p:spPr>
        <p:txBody>
          <a:bodyPr wrap="square" rtlCol="0">
            <a:spAutoFit/>
          </a:bodyPr>
          <a:lstStyle/>
          <a:p>
            <a:r>
              <a:rPr lang="en-US" sz="4400" dirty="0"/>
              <a:t>We must </a:t>
            </a:r>
            <a:r>
              <a:rPr lang="en-US" sz="4400" b="1" dirty="0"/>
              <a:t>FIRST</a:t>
            </a:r>
            <a:r>
              <a:rPr lang="en-US" sz="4400" dirty="0"/>
              <a:t> and </a:t>
            </a:r>
            <a:r>
              <a:rPr lang="en-US" sz="4400" b="1" dirty="0"/>
              <a:t>ALWAYS </a:t>
            </a:r>
            <a:r>
              <a:rPr lang="en-US" sz="4400" dirty="0"/>
              <a:t>have a Kingdom Perspective.</a:t>
            </a:r>
          </a:p>
          <a:p>
            <a:endParaRPr lang="en-US" dirty="0"/>
          </a:p>
          <a:p>
            <a:r>
              <a:rPr lang="en-US" sz="4000" b="1" dirty="0"/>
              <a:t>It’s not about…</a:t>
            </a:r>
          </a:p>
          <a:p>
            <a:endParaRPr lang="en-US" sz="900" b="1" dirty="0"/>
          </a:p>
          <a:p>
            <a:pPr marL="571500" indent="-571500">
              <a:buFont typeface="Arial" panose="020B0604020202020204" pitchFamily="34" charset="0"/>
              <a:buChar char="•"/>
            </a:pPr>
            <a:r>
              <a:rPr lang="en-US" sz="4000" dirty="0"/>
              <a:t>Denominations</a:t>
            </a:r>
          </a:p>
          <a:p>
            <a:pPr marL="571500" indent="-571500">
              <a:buFont typeface="Arial" panose="020B0604020202020204" pitchFamily="34" charset="0"/>
              <a:buChar char="•"/>
            </a:pPr>
            <a:r>
              <a:rPr lang="en-US" sz="4000" dirty="0"/>
              <a:t>Organizations</a:t>
            </a:r>
          </a:p>
          <a:p>
            <a:pPr marL="571500" indent="-571500">
              <a:buFont typeface="Arial" panose="020B0604020202020204" pitchFamily="34" charset="0"/>
              <a:buChar char="•"/>
            </a:pPr>
            <a:r>
              <a:rPr lang="en-US" sz="4000" dirty="0"/>
              <a:t>Affiliations </a:t>
            </a:r>
          </a:p>
          <a:p>
            <a:pPr marL="571500" indent="-571500">
              <a:buFont typeface="Arial" panose="020B0604020202020204" pitchFamily="34" charset="0"/>
              <a:buChar char="•"/>
            </a:pPr>
            <a:r>
              <a:rPr lang="en-US" sz="4000" dirty="0"/>
              <a:t>Non-Affiliations</a:t>
            </a:r>
          </a:p>
          <a:p>
            <a:endParaRPr lang="en-US" sz="4000" b="1" dirty="0"/>
          </a:p>
        </p:txBody>
      </p:sp>
    </p:spTree>
    <p:extLst>
      <p:ext uri="{BB962C8B-B14F-4D97-AF65-F5344CB8AC3E}">
        <p14:creationId xmlns:p14="http://schemas.microsoft.com/office/powerpoint/2010/main" val="3371941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843291-1FED-46DB-815E-1ECE4CEA1038}"/>
              </a:ext>
            </a:extLst>
          </p:cNvPr>
          <p:cNvSpPr txBox="1"/>
          <p:nvPr/>
        </p:nvSpPr>
        <p:spPr>
          <a:xfrm>
            <a:off x="807522" y="629392"/>
            <a:ext cx="10569039" cy="4862870"/>
          </a:xfrm>
          <a:prstGeom prst="rect">
            <a:avLst/>
          </a:prstGeom>
          <a:noFill/>
        </p:spPr>
        <p:txBody>
          <a:bodyPr wrap="square" rtlCol="0">
            <a:spAutoFit/>
          </a:bodyPr>
          <a:lstStyle/>
          <a:p>
            <a:endParaRPr lang="en-US" dirty="0"/>
          </a:p>
          <a:p>
            <a:r>
              <a:rPr lang="en-US" sz="4400" dirty="0">
                <a:latin typeface="Arial" panose="020B0604020202020204" pitchFamily="34" charset="0"/>
                <a:cs typeface="Arial" panose="020B0604020202020204" pitchFamily="34" charset="0"/>
              </a:rPr>
              <a:t>Our primary focus of this session will be on. . .</a:t>
            </a:r>
          </a:p>
          <a:p>
            <a:endParaRPr lang="en-US" dirty="0">
              <a:latin typeface="Arial" panose="020B0604020202020204" pitchFamily="34" charset="0"/>
              <a:cs typeface="Arial" panose="020B0604020202020204" pitchFamily="34" charset="0"/>
            </a:endParaRPr>
          </a:p>
          <a:p>
            <a:pPr marL="342900" indent="-342900">
              <a:buAutoNum type="arabicPeriod"/>
            </a:pPr>
            <a:r>
              <a:rPr lang="en-US" sz="4400" dirty="0">
                <a:latin typeface="Arial" panose="020B0604020202020204" pitchFamily="34" charset="0"/>
                <a:cs typeface="Arial" panose="020B0604020202020204" pitchFamily="34" charset="0"/>
              </a:rPr>
              <a:t>Justification</a:t>
            </a:r>
          </a:p>
          <a:p>
            <a:pPr marL="342900" indent="-342900">
              <a:buAutoNum type="arabicPeriod"/>
            </a:pPr>
            <a:r>
              <a:rPr lang="en-US" sz="4400" dirty="0">
                <a:latin typeface="Arial" panose="020B0604020202020204" pitchFamily="34" charset="0"/>
                <a:cs typeface="Arial" panose="020B0604020202020204" pitchFamily="34" charset="0"/>
              </a:rPr>
              <a:t>Regeneration</a:t>
            </a:r>
          </a:p>
          <a:p>
            <a:pPr marL="342900" indent="-342900">
              <a:buAutoNum type="arabicPeriod"/>
            </a:pPr>
            <a:r>
              <a:rPr lang="en-US" sz="4400" b="1" dirty="0">
                <a:highlight>
                  <a:srgbClr val="FFFF00"/>
                </a:highlight>
                <a:latin typeface="Arial" panose="020B0604020202020204" pitchFamily="34" charset="0"/>
                <a:cs typeface="Arial" panose="020B0604020202020204" pitchFamily="34" charset="0"/>
              </a:rPr>
              <a:t>Sanctification</a:t>
            </a:r>
          </a:p>
          <a:p>
            <a:pPr marL="342900" indent="-342900">
              <a:buAutoNum type="arabicPeriod"/>
            </a:pPr>
            <a:r>
              <a:rPr lang="en-US" sz="4400" dirty="0">
                <a:latin typeface="Arial" panose="020B0604020202020204" pitchFamily="34" charset="0"/>
                <a:cs typeface="Arial" panose="020B0604020202020204" pitchFamily="34" charset="0"/>
              </a:rPr>
              <a:t>Glorification</a:t>
            </a:r>
          </a:p>
        </p:txBody>
      </p:sp>
    </p:spTree>
    <p:extLst>
      <p:ext uri="{BB962C8B-B14F-4D97-AF65-F5344CB8AC3E}">
        <p14:creationId xmlns:p14="http://schemas.microsoft.com/office/powerpoint/2010/main" val="2475483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C48D3F-1A88-42F9-B016-1FB6F913170C}"/>
              </a:ext>
            </a:extLst>
          </p:cNvPr>
          <p:cNvSpPr txBox="1"/>
          <p:nvPr/>
        </p:nvSpPr>
        <p:spPr>
          <a:xfrm>
            <a:off x="558140" y="605642"/>
            <a:ext cx="11079678" cy="6001643"/>
          </a:xfrm>
          <a:prstGeom prst="rect">
            <a:avLst/>
          </a:prstGeom>
          <a:noFill/>
        </p:spPr>
        <p:txBody>
          <a:bodyPr wrap="square" rtlCol="0">
            <a:spAutoFit/>
          </a:bodyPr>
          <a:lstStyle/>
          <a:p>
            <a:r>
              <a:rPr lang="en-US" sz="4800" b="1" dirty="0"/>
              <a:t>	It’s not about…</a:t>
            </a:r>
          </a:p>
          <a:p>
            <a:pPr lvl="2"/>
            <a:endParaRPr lang="en-US" sz="1400" dirty="0"/>
          </a:p>
          <a:p>
            <a:pPr marL="1200150" lvl="2" indent="-285750">
              <a:buFont typeface="Arial" panose="020B0604020202020204" pitchFamily="34" charset="0"/>
              <a:buChar char="•"/>
            </a:pPr>
            <a:r>
              <a:rPr lang="en-US" sz="4400" dirty="0"/>
              <a:t>  Man written creeds.</a:t>
            </a:r>
          </a:p>
          <a:p>
            <a:pPr lvl="2"/>
            <a:endParaRPr lang="en-US" sz="1400" dirty="0"/>
          </a:p>
          <a:p>
            <a:pPr marL="1200150" lvl="2" indent="-285750">
              <a:buFont typeface="Arial" panose="020B0604020202020204" pitchFamily="34" charset="0"/>
              <a:buChar char="•"/>
            </a:pPr>
            <a:r>
              <a:rPr lang="en-US" sz="4400" dirty="0"/>
              <a:t>  Man written organizational manuals     filled with legislative rules of do’s and don’ts</a:t>
            </a:r>
            <a:r>
              <a:rPr lang="en-US" sz="3200" dirty="0"/>
              <a:t>.</a:t>
            </a:r>
          </a:p>
          <a:p>
            <a:pPr marL="1200150" lvl="2" indent="-285750">
              <a:buFont typeface="Arial" panose="020B0604020202020204" pitchFamily="34" charset="0"/>
              <a:buChar char="•"/>
            </a:pPr>
            <a:r>
              <a:rPr lang="en-US" sz="4400" dirty="0"/>
              <a:t>You cannot legislate Holiness.</a:t>
            </a:r>
          </a:p>
          <a:p>
            <a:pPr marL="1200150" lvl="2" indent="-285750">
              <a:buFont typeface="Arial" panose="020B0604020202020204" pitchFamily="34" charset="0"/>
              <a:buChar char="•"/>
            </a:pPr>
            <a:endParaRPr lang="en-US" dirty="0"/>
          </a:p>
          <a:p>
            <a:pPr lvl="2"/>
            <a:endParaRPr lang="en-US" dirty="0"/>
          </a:p>
          <a:p>
            <a:pPr marL="1200150" lvl="2" indent="-285750">
              <a:buFont typeface="Arial" panose="020B0604020202020204" pitchFamily="34" charset="0"/>
              <a:buChar char="•"/>
            </a:pPr>
            <a:endParaRPr lang="en-US" dirty="0"/>
          </a:p>
          <a:p>
            <a:endParaRPr lang="en-US" dirty="0"/>
          </a:p>
          <a:p>
            <a:endParaRPr lang="en-US" sz="1600" dirty="0"/>
          </a:p>
        </p:txBody>
      </p:sp>
    </p:spTree>
    <p:extLst>
      <p:ext uri="{BB962C8B-B14F-4D97-AF65-F5344CB8AC3E}">
        <p14:creationId xmlns:p14="http://schemas.microsoft.com/office/powerpoint/2010/main" val="3825368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AE2367-A585-4508-826F-39DF5DA41E3F}"/>
              </a:ext>
            </a:extLst>
          </p:cNvPr>
          <p:cNvSpPr txBox="1"/>
          <p:nvPr/>
        </p:nvSpPr>
        <p:spPr>
          <a:xfrm>
            <a:off x="995548" y="1816924"/>
            <a:ext cx="10200904" cy="3416320"/>
          </a:xfrm>
          <a:prstGeom prst="rect">
            <a:avLst/>
          </a:prstGeom>
          <a:noFill/>
        </p:spPr>
        <p:txBody>
          <a:bodyPr wrap="square" rtlCol="0">
            <a:spAutoFit/>
          </a:bodyPr>
          <a:lstStyle/>
          <a:p>
            <a:pPr algn="ctr"/>
            <a:r>
              <a:rPr lang="en-US" sz="5400" b="1" dirty="0"/>
              <a:t>It’s about the Word of God</a:t>
            </a:r>
          </a:p>
          <a:p>
            <a:pPr algn="ctr"/>
            <a:r>
              <a:rPr lang="en-US" sz="5400" b="1" dirty="0"/>
              <a:t>What Scripture says.</a:t>
            </a:r>
          </a:p>
          <a:p>
            <a:pPr algn="ctr"/>
            <a:endParaRPr lang="en-US" sz="5400" b="1" dirty="0"/>
          </a:p>
          <a:p>
            <a:pPr algn="ctr"/>
            <a:r>
              <a:rPr lang="en-US" sz="5400" b="1" dirty="0"/>
              <a:t>The Word of TRUTH!</a:t>
            </a:r>
          </a:p>
        </p:txBody>
      </p:sp>
    </p:spTree>
    <p:extLst>
      <p:ext uri="{BB962C8B-B14F-4D97-AF65-F5344CB8AC3E}">
        <p14:creationId xmlns:p14="http://schemas.microsoft.com/office/powerpoint/2010/main" val="27715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08EB2A-1C0C-4406-96CA-5EECFDB849D5}"/>
              </a:ext>
            </a:extLst>
          </p:cNvPr>
          <p:cNvSpPr txBox="1"/>
          <p:nvPr/>
        </p:nvSpPr>
        <p:spPr>
          <a:xfrm>
            <a:off x="1923802" y="760021"/>
            <a:ext cx="7893132" cy="769441"/>
          </a:xfrm>
          <a:prstGeom prst="rect">
            <a:avLst/>
          </a:prstGeom>
          <a:noFill/>
        </p:spPr>
        <p:txBody>
          <a:bodyPr wrap="square" rtlCol="0">
            <a:spAutoFit/>
          </a:bodyPr>
          <a:lstStyle/>
          <a:p>
            <a:pPr algn="ctr"/>
            <a:r>
              <a:rPr lang="en-US" sz="4400" b="1" dirty="0">
                <a:latin typeface="Arial" panose="020B0604020202020204" pitchFamily="34" charset="0"/>
                <a:cs typeface="Arial" panose="020B0604020202020204" pitchFamily="34" charset="0"/>
              </a:rPr>
              <a:t>The Tripartite Being of Man</a:t>
            </a:r>
          </a:p>
        </p:txBody>
      </p:sp>
      <p:sp>
        <p:nvSpPr>
          <p:cNvPr id="3" name="TextBox 2">
            <a:extLst>
              <a:ext uri="{FF2B5EF4-FFF2-40B4-BE49-F238E27FC236}">
                <a16:creationId xmlns:a16="http://schemas.microsoft.com/office/drawing/2014/main" id="{D75449DC-AAD2-40A2-AF5D-B31CE9CCDA17}"/>
              </a:ext>
            </a:extLst>
          </p:cNvPr>
          <p:cNvSpPr txBox="1"/>
          <p:nvPr/>
        </p:nvSpPr>
        <p:spPr>
          <a:xfrm>
            <a:off x="1456707" y="1923802"/>
            <a:ext cx="9642763" cy="4431983"/>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Man is composed of . . .</a:t>
            </a:r>
          </a:p>
          <a:p>
            <a:endParaRPr lang="en-US" sz="4400" dirty="0">
              <a:latin typeface="Arial" panose="020B0604020202020204" pitchFamily="34" charset="0"/>
              <a:cs typeface="Arial" panose="020B0604020202020204" pitchFamily="34" charset="0"/>
            </a:endParaRPr>
          </a:p>
          <a:p>
            <a:pPr marL="742950" indent="-742950">
              <a:buAutoNum type="arabicPeriod"/>
            </a:pPr>
            <a:r>
              <a:rPr lang="en-US" sz="4400" dirty="0">
                <a:latin typeface="Arial" panose="020B0604020202020204" pitchFamily="34" charset="0"/>
                <a:cs typeface="Arial" panose="020B0604020202020204" pitchFamily="34" charset="0"/>
              </a:rPr>
              <a:t>Spirit</a:t>
            </a:r>
          </a:p>
          <a:p>
            <a:pPr marL="742950" indent="-742950">
              <a:buAutoNum type="arabicPeriod"/>
            </a:pPr>
            <a:r>
              <a:rPr lang="en-US" sz="4400" dirty="0">
                <a:latin typeface="Arial" panose="020B0604020202020204" pitchFamily="34" charset="0"/>
                <a:cs typeface="Arial" panose="020B0604020202020204" pitchFamily="34" charset="0"/>
              </a:rPr>
              <a:t>Soul</a:t>
            </a:r>
          </a:p>
          <a:p>
            <a:pPr marL="742950" indent="-742950">
              <a:buAutoNum type="arabicPeriod"/>
            </a:pPr>
            <a:r>
              <a:rPr lang="en-US" sz="4400" dirty="0">
                <a:latin typeface="Arial" panose="020B0604020202020204" pitchFamily="34" charset="0"/>
                <a:cs typeface="Arial" panose="020B0604020202020204" pitchFamily="34" charset="0"/>
              </a:rPr>
              <a:t>Body</a:t>
            </a:r>
          </a:p>
          <a:p>
            <a:endParaRPr lang="en-US" sz="4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249515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B9865C-7AA3-4D85-825E-E7830DD19644}"/>
              </a:ext>
            </a:extLst>
          </p:cNvPr>
          <p:cNvSpPr txBox="1"/>
          <p:nvPr/>
        </p:nvSpPr>
        <p:spPr>
          <a:xfrm>
            <a:off x="1579418" y="760021"/>
            <a:ext cx="9405257" cy="5109091"/>
          </a:xfrm>
          <a:prstGeom prst="rect">
            <a:avLst/>
          </a:prstGeom>
          <a:noFill/>
        </p:spPr>
        <p:txBody>
          <a:bodyPr wrap="square" rtlCol="0">
            <a:spAutoFit/>
          </a:bodyPr>
          <a:lstStyle/>
          <a:p>
            <a:pPr algn="ctr"/>
            <a:r>
              <a:rPr lang="en-US" sz="4400" b="1" dirty="0">
                <a:latin typeface="Arial" panose="020B0604020202020204" pitchFamily="34" charset="0"/>
                <a:cs typeface="Arial" panose="020B0604020202020204" pitchFamily="34" charset="0"/>
              </a:rPr>
              <a:t>1Thessalonians 5:23 </a:t>
            </a:r>
          </a:p>
          <a:p>
            <a:pPr algn="ctr"/>
            <a:endParaRPr lang="en-US" sz="2400" b="1"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Now may the God of peace Himself</a:t>
            </a:r>
            <a:r>
              <a:rPr lang="en-US" sz="4400" b="1"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sanctify you completely; and may your whole </a:t>
            </a:r>
            <a:r>
              <a:rPr lang="en-US" sz="4800" dirty="0" err="1">
                <a:latin typeface="Arial" panose="020B0604020202020204" pitchFamily="34" charset="0"/>
                <a:cs typeface="Arial" panose="020B0604020202020204" pitchFamily="34" charset="0"/>
              </a:rPr>
              <a:t>spirit,soul</a:t>
            </a:r>
            <a:r>
              <a:rPr lang="en-US" sz="5400" dirty="0" err="1">
                <a:latin typeface="Arial" panose="020B0604020202020204" pitchFamily="34" charset="0"/>
                <a:cs typeface="Arial" panose="020B0604020202020204" pitchFamily="34" charset="0"/>
              </a:rPr>
              <a:t>,</a:t>
            </a:r>
            <a:r>
              <a:rPr lang="en-US" sz="4400" dirty="0" err="1">
                <a:latin typeface="Arial" panose="020B0604020202020204" pitchFamily="34" charset="0"/>
                <a:cs typeface="Arial" panose="020B0604020202020204" pitchFamily="34" charset="0"/>
              </a:rPr>
              <a:t>and</a:t>
            </a:r>
            <a:r>
              <a:rPr lang="en-US" sz="4400" dirty="0">
                <a:latin typeface="Arial" panose="020B0604020202020204" pitchFamily="34" charset="0"/>
                <a:cs typeface="Arial" panose="020B0604020202020204" pitchFamily="34" charset="0"/>
              </a:rPr>
              <a:t> </a:t>
            </a:r>
            <a:r>
              <a:rPr lang="en-US" sz="4800" dirty="0">
                <a:latin typeface="Arial" panose="020B0604020202020204" pitchFamily="34" charset="0"/>
                <a:cs typeface="Arial" panose="020B0604020202020204" pitchFamily="34" charset="0"/>
              </a:rPr>
              <a:t>body</a:t>
            </a:r>
            <a:r>
              <a:rPr lang="en-US" sz="4400" b="1"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be preserved blameless at the coming of our Lord Jesus Christ.</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4541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B9865C-7AA3-4D85-825E-E7830DD19644}"/>
              </a:ext>
            </a:extLst>
          </p:cNvPr>
          <p:cNvSpPr txBox="1"/>
          <p:nvPr/>
        </p:nvSpPr>
        <p:spPr>
          <a:xfrm>
            <a:off x="870857" y="674400"/>
            <a:ext cx="10450286" cy="5509200"/>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Note the Order that Paul mentions these.</a:t>
            </a:r>
          </a:p>
          <a:p>
            <a:pPr algn="ctr"/>
            <a:endParaRPr lang="en-US" sz="4000" b="1" dirty="0">
              <a:latin typeface="Arial" panose="020B0604020202020204" pitchFamily="34" charset="0"/>
              <a:cs typeface="Arial" panose="020B0604020202020204" pitchFamily="34" charset="0"/>
            </a:endParaRPr>
          </a:p>
          <a:p>
            <a:pPr algn="ctr"/>
            <a:r>
              <a:rPr lang="en-US" sz="4000" b="1" dirty="0">
                <a:latin typeface="Arial" panose="020B0604020202020204" pitchFamily="34" charset="0"/>
                <a:cs typeface="Arial" panose="020B0604020202020204" pitchFamily="34" charset="0"/>
              </a:rPr>
              <a:t>1Thessalonians 5:23 </a:t>
            </a:r>
          </a:p>
          <a:p>
            <a:pPr algn="ctr"/>
            <a:endParaRPr lang="en-US" sz="2400" b="1"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Now may the God of peace Himself</a:t>
            </a:r>
            <a:r>
              <a:rPr lang="en-US" sz="4000" b="1"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sanctify you completely; and may your whole </a:t>
            </a:r>
            <a:r>
              <a:rPr lang="en-US" sz="4800" b="1" dirty="0">
                <a:highlight>
                  <a:srgbClr val="FFFF00"/>
                </a:highlight>
                <a:latin typeface="Arial" panose="020B0604020202020204" pitchFamily="34" charset="0"/>
                <a:cs typeface="Arial" panose="020B0604020202020204" pitchFamily="34" charset="0"/>
              </a:rPr>
              <a:t>spirit</a:t>
            </a:r>
            <a:r>
              <a:rPr lang="en-US" sz="4800" b="1" dirty="0">
                <a:latin typeface="Arial" panose="020B0604020202020204" pitchFamily="34" charset="0"/>
                <a:cs typeface="Arial" panose="020B0604020202020204" pitchFamily="34" charset="0"/>
              </a:rPr>
              <a:t>, </a:t>
            </a:r>
            <a:r>
              <a:rPr lang="en-US" sz="4800" b="1" dirty="0">
                <a:highlight>
                  <a:srgbClr val="FFFF00"/>
                </a:highlight>
                <a:latin typeface="Arial" panose="020B0604020202020204" pitchFamily="34" charset="0"/>
                <a:cs typeface="Arial" panose="020B0604020202020204" pitchFamily="34" charset="0"/>
              </a:rPr>
              <a:t>soul</a:t>
            </a:r>
            <a:r>
              <a:rPr lang="en-US" sz="4800" b="1"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and </a:t>
            </a:r>
            <a:r>
              <a:rPr lang="en-US" sz="4800" b="1" dirty="0">
                <a:highlight>
                  <a:srgbClr val="FFFF00"/>
                </a:highlight>
                <a:latin typeface="Arial" panose="020B0604020202020204" pitchFamily="34" charset="0"/>
                <a:cs typeface="Arial" panose="020B0604020202020204" pitchFamily="34" charset="0"/>
              </a:rPr>
              <a:t>body</a:t>
            </a:r>
            <a:r>
              <a:rPr lang="en-US" sz="4000" b="1"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be preserved blameless at the coming of our Lord Jesus Christ.</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79350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1C3C08-4DF9-4097-A111-F9CC71049AEB}"/>
              </a:ext>
            </a:extLst>
          </p:cNvPr>
          <p:cNvSpPr txBox="1"/>
          <p:nvPr/>
        </p:nvSpPr>
        <p:spPr>
          <a:xfrm>
            <a:off x="1116280" y="2507811"/>
            <a:ext cx="9856519" cy="1938992"/>
          </a:xfrm>
          <a:prstGeom prst="rect">
            <a:avLst/>
          </a:prstGeom>
          <a:noFill/>
        </p:spPr>
        <p:txBody>
          <a:bodyPr wrap="square" rtlCol="0">
            <a:spAutoFit/>
          </a:bodyPr>
          <a:lstStyle/>
          <a:p>
            <a:pPr algn="ctr"/>
            <a:r>
              <a:rPr lang="en-US" sz="6000" dirty="0">
                <a:latin typeface="Arial" panose="020B0604020202020204" pitchFamily="34" charset="0"/>
                <a:cs typeface="Arial" panose="020B0604020202020204" pitchFamily="34" charset="0"/>
              </a:rPr>
              <a:t>Paul is speaking here of </a:t>
            </a:r>
          </a:p>
          <a:p>
            <a:pPr algn="ctr"/>
            <a:r>
              <a:rPr lang="en-US" sz="6000" dirty="0">
                <a:latin typeface="Arial" panose="020B0604020202020204" pitchFamily="34" charset="0"/>
                <a:cs typeface="Arial" panose="020B0604020202020204" pitchFamily="34" charset="0"/>
              </a:rPr>
              <a:t>“Complete Salvation”</a:t>
            </a:r>
          </a:p>
        </p:txBody>
      </p:sp>
    </p:spTree>
    <p:extLst>
      <p:ext uri="{BB962C8B-B14F-4D97-AF65-F5344CB8AC3E}">
        <p14:creationId xmlns:p14="http://schemas.microsoft.com/office/powerpoint/2010/main" val="2753936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255EE3-8D7D-4626-89BF-AC7523F26B49}"/>
              </a:ext>
            </a:extLst>
          </p:cNvPr>
          <p:cNvSpPr txBox="1"/>
          <p:nvPr/>
        </p:nvSpPr>
        <p:spPr>
          <a:xfrm>
            <a:off x="609600" y="436880"/>
            <a:ext cx="10789920" cy="892552"/>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Complete Salvation</a:t>
            </a:r>
          </a:p>
          <a:p>
            <a:pPr algn="ctr"/>
            <a:r>
              <a:rPr lang="en-US" sz="2000" b="1" dirty="0">
                <a:latin typeface="Arial" panose="020B0604020202020204" pitchFamily="34" charset="0"/>
                <a:cs typeface="Arial" panose="020B0604020202020204" pitchFamily="34" charset="0"/>
              </a:rPr>
              <a:t>I Thessalonians 5:23</a:t>
            </a:r>
          </a:p>
        </p:txBody>
      </p:sp>
      <p:cxnSp>
        <p:nvCxnSpPr>
          <p:cNvPr id="4" name="Straight Connector 3">
            <a:extLst>
              <a:ext uri="{FF2B5EF4-FFF2-40B4-BE49-F238E27FC236}">
                <a16:creationId xmlns:a16="http://schemas.microsoft.com/office/drawing/2014/main" id="{E66174ED-D949-46CA-AA23-CB1152A8D589}"/>
              </a:ext>
            </a:extLst>
          </p:cNvPr>
          <p:cNvCxnSpPr/>
          <p:nvPr/>
        </p:nvCxnSpPr>
        <p:spPr>
          <a:xfrm>
            <a:off x="609600" y="2580640"/>
            <a:ext cx="742696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50F260-57D8-4415-AA99-8FF988516AD6}"/>
              </a:ext>
            </a:extLst>
          </p:cNvPr>
          <p:cNvCxnSpPr/>
          <p:nvPr/>
        </p:nvCxnSpPr>
        <p:spPr>
          <a:xfrm flipV="1">
            <a:off x="7914640" y="1798320"/>
            <a:ext cx="690880" cy="782320"/>
          </a:xfrm>
          <a:prstGeom prst="line">
            <a:avLst/>
          </a:prstGeom>
          <a:ln w="57150"/>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A280279F-F13B-40F5-9C07-16AD5D80095A}"/>
              </a:ext>
            </a:extLst>
          </p:cNvPr>
          <p:cNvCxnSpPr>
            <a:cxnSpLocks/>
          </p:cNvCxnSpPr>
          <p:nvPr/>
        </p:nvCxnSpPr>
        <p:spPr>
          <a:xfrm>
            <a:off x="8575040" y="1798320"/>
            <a:ext cx="2667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9F571E4-6739-4184-84DB-394AC84DC896}"/>
              </a:ext>
            </a:extLst>
          </p:cNvPr>
          <p:cNvCxnSpPr>
            <a:cxnSpLocks/>
          </p:cNvCxnSpPr>
          <p:nvPr/>
        </p:nvCxnSpPr>
        <p:spPr>
          <a:xfrm flipH="1">
            <a:off x="863600" y="1645920"/>
            <a:ext cx="3403600" cy="0"/>
          </a:xfrm>
          <a:prstGeom prst="straightConnector1">
            <a:avLst/>
          </a:prstGeom>
          <a:ln w="38100">
            <a:prstDash val="dash"/>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31CB4BA9-94E7-400D-B983-472861C63D08}"/>
              </a:ext>
            </a:extLst>
          </p:cNvPr>
          <p:cNvCxnSpPr>
            <a:cxnSpLocks/>
          </p:cNvCxnSpPr>
          <p:nvPr/>
        </p:nvCxnSpPr>
        <p:spPr>
          <a:xfrm flipV="1">
            <a:off x="5821680" y="1643072"/>
            <a:ext cx="2438400" cy="2848"/>
          </a:xfrm>
          <a:prstGeom prst="straightConnector1">
            <a:avLst/>
          </a:prstGeom>
          <a:ln w="38100">
            <a:prstDash val="dash"/>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72B3CD09-073D-45A4-ACD5-7420037EB3EB}"/>
              </a:ext>
            </a:extLst>
          </p:cNvPr>
          <p:cNvSpPr txBox="1"/>
          <p:nvPr/>
        </p:nvSpPr>
        <p:spPr>
          <a:xfrm>
            <a:off x="4145280" y="1412240"/>
            <a:ext cx="1849120" cy="461665"/>
          </a:xfrm>
          <a:prstGeom prst="rect">
            <a:avLst/>
          </a:prstGeom>
          <a:noFill/>
        </p:spPr>
        <p:txBody>
          <a:bodyPr wrap="square" rtlCol="0">
            <a:spAutoFit/>
          </a:bodyPr>
          <a:lstStyle/>
          <a:p>
            <a:pPr algn="ctr"/>
            <a:r>
              <a:rPr lang="en-US" sz="2400" dirty="0"/>
              <a:t>Salvation</a:t>
            </a:r>
          </a:p>
        </p:txBody>
      </p:sp>
      <p:sp>
        <p:nvSpPr>
          <p:cNvPr id="18" name="TextBox 17">
            <a:extLst>
              <a:ext uri="{FF2B5EF4-FFF2-40B4-BE49-F238E27FC236}">
                <a16:creationId xmlns:a16="http://schemas.microsoft.com/office/drawing/2014/main" id="{8666EE2D-57BE-4DEE-9E19-AA9CD791810A}"/>
              </a:ext>
            </a:extLst>
          </p:cNvPr>
          <p:cNvSpPr txBox="1"/>
          <p:nvPr/>
        </p:nvSpPr>
        <p:spPr>
          <a:xfrm>
            <a:off x="1154610" y="1825151"/>
            <a:ext cx="1989910" cy="830997"/>
          </a:xfrm>
          <a:prstGeom prst="rect">
            <a:avLst/>
          </a:prstGeom>
          <a:noFill/>
        </p:spPr>
        <p:txBody>
          <a:bodyPr wrap="square" rtlCol="0">
            <a:spAutoFit/>
          </a:bodyPr>
          <a:lstStyle/>
          <a:p>
            <a:pPr algn="ctr"/>
            <a:r>
              <a:rPr lang="en-US" sz="2400" b="1" dirty="0"/>
              <a:t>Justification</a:t>
            </a:r>
          </a:p>
          <a:p>
            <a:pPr algn="ctr"/>
            <a:r>
              <a:rPr lang="en-US" sz="2400" b="1" dirty="0"/>
              <a:t>Regeneration</a:t>
            </a:r>
          </a:p>
        </p:txBody>
      </p:sp>
      <p:sp>
        <p:nvSpPr>
          <p:cNvPr id="20" name="TextBox 19">
            <a:extLst>
              <a:ext uri="{FF2B5EF4-FFF2-40B4-BE49-F238E27FC236}">
                <a16:creationId xmlns:a16="http://schemas.microsoft.com/office/drawing/2014/main" id="{E8FAF6D0-5952-4432-97E3-C5DF20EEA528}"/>
              </a:ext>
            </a:extLst>
          </p:cNvPr>
          <p:cNvSpPr txBox="1"/>
          <p:nvPr/>
        </p:nvSpPr>
        <p:spPr>
          <a:xfrm>
            <a:off x="4135120" y="1988812"/>
            <a:ext cx="1960880" cy="468507"/>
          </a:xfrm>
          <a:prstGeom prst="rect">
            <a:avLst/>
          </a:prstGeom>
          <a:noFill/>
        </p:spPr>
        <p:txBody>
          <a:bodyPr wrap="square" rtlCol="0">
            <a:spAutoFit/>
          </a:bodyPr>
          <a:lstStyle/>
          <a:p>
            <a:r>
              <a:rPr lang="en-US" sz="2400" b="1" dirty="0"/>
              <a:t>Sanctification</a:t>
            </a:r>
          </a:p>
        </p:txBody>
      </p:sp>
      <p:sp>
        <p:nvSpPr>
          <p:cNvPr id="21" name="TextBox 20">
            <a:extLst>
              <a:ext uri="{FF2B5EF4-FFF2-40B4-BE49-F238E27FC236}">
                <a16:creationId xmlns:a16="http://schemas.microsoft.com/office/drawing/2014/main" id="{E550F485-490E-4073-AF5B-3BD8B2B6DFC9}"/>
              </a:ext>
            </a:extLst>
          </p:cNvPr>
          <p:cNvSpPr txBox="1"/>
          <p:nvPr/>
        </p:nvSpPr>
        <p:spPr>
          <a:xfrm rot="18838517">
            <a:off x="7434160" y="1671628"/>
            <a:ext cx="1550239" cy="400110"/>
          </a:xfrm>
          <a:prstGeom prst="rect">
            <a:avLst/>
          </a:prstGeom>
          <a:noFill/>
        </p:spPr>
        <p:txBody>
          <a:bodyPr wrap="square" rtlCol="0">
            <a:spAutoFit/>
          </a:bodyPr>
          <a:lstStyle/>
          <a:p>
            <a:r>
              <a:rPr lang="en-US" sz="2000" b="1" dirty="0"/>
              <a:t>Glorification</a:t>
            </a:r>
          </a:p>
        </p:txBody>
      </p:sp>
      <p:sp>
        <p:nvSpPr>
          <p:cNvPr id="23" name="TextBox 22">
            <a:extLst>
              <a:ext uri="{FF2B5EF4-FFF2-40B4-BE49-F238E27FC236}">
                <a16:creationId xmlns:a16="http://schemas.microsoft.com/office/drawing/2014/main" id="{AC56F482-F9C7-455E-BBA8-D3802FD37E40}"/>
              </a:ext>
            </a:extLst>
          </p:cNvPr>
          <p:cNvSpPr txBox="1"/>
          <p:nvPr/>
        </p:nvSpPr>
        <p:spPr>
          <a:xfrm>
            <a:off x="9123680" y="873787"/>
            <a:ext cx="1717040" cy="707886"/>
          </a:xfrm>
          <a:prstGeom prst="rect">
            <a:avLst/>
          </a:prstGeom>
          <a:noFill/>
        </p:spPr>
        <p:txBody>
          <a:bodyPr wrap="square" rtlCol="0">
            <a:spAutoFit/>
          </a:bodyPr>
          <a:lstStyle/>
          <a:p>
            <a:pPr algn="ctr"/>
            <a:r>
              <a:rPr lang="en-US" sz="2000" b="1" dirty="0"/>
              <a:t>Judgment Seat of Christ</a:t>
            </a:r>
          </a:p>
        </p:txBody>
      </p:sp>
      <p:sp>
        <p:nvSpPr>
          <p:cNvPr id="24" name="TextBox 23">
            <a:extLst>
              <a:ext uri="{FF2B5EF4-FFF2-40B4-BE49-F238E27FC236}">
                <a16:creationId xmlns:a16="http://schemas.microsoft.com/office/drawing/2014/main" id="{3A90B4D8-9B56-4870-BCF0-FB1B3A19A62E}"/>
              </a:ext>
            </a:extLst>
          </p:cNvPr>
          <p:cNvSpPr txBox="1"/>
          <p:nvPr/>
        </p:nvSpPr>
        <p:spPr>
          <a:xfrm>
            <a:off x="1219925" y="2640993"/>
            <a:ext cx="1859280" cy="369332"/>
          </a:xfrm>
          <a:prstGeom prst="rect">
            <a:avLst/>
          </a:prstGeom>
          <a:noFill/>
        </p:spPr>
        <p:txBody>
          <a:bodyPr wrap="square" rtlCol="0">
            <a:spAutoFit/>
          </a:bodyPr>
          <a:lstStyle/>
          <a:p>
            <a:r>
              <a:rPr lang="en-US" dirty="0"/>
              <a:t>Romans 3:23-26</a:t>
            </a:r>
          </a:p>
        </p:txBody>
      </p:sp>
      <p:sp>
        <p:nvSpPr>
          <p:cNvPr id="26" name="TextBox 25">
            <a:extLst>
              <a:ext uri="{FF2B5EF4-FFF2-40B4-BE49-F238E27FC236}">
                <a16:creationId xmlns:a16="http://schemas.microsoft.com/office/drawing/2014/main" id="{D0F443F0-A1D1-4F8F-9C01-DCCC0D907C97}"/>
              </a:ext>
            </a:extLst>
          </p:cNvPr>
          <p:cNvSpPr txBox="1"/>
          <p:nvPr/>
        </p:nvSpPr>
        <p:spPr>
          <a:xfrm>
            <a:off x="3797300" y="2672191"/>
            <a:ext cx="2545080" cy="369332"/>
          </a:xfrm>
          <a:prstGeom prst="rect">
            <a:avLst/>
          </a:prstGeom>
          <a:noFill/>
        </p:spPr>
        <p:txBody>
          <a:bodyPr wrap="square" rtlCol="0">
            <a:spAutoFit/>
          </a:bodyPr>
          <a:lstStyle/>
          <a:p>
            <a:r>
              <a:rPr lang="en-US" dirty="0"/>
              <a:t>I Peter 1:15-16; 2 Cor. 7:1</a:t>
            </a:r>
          </a:p>
        </p:txBody>
      </p:sp>
      <p:sp>
        <p:nvSpPr>
          <p:cNvPr id="27" name="TextBox 26">
            <a:extLst>
              <a:ext uri="{FF2B5EF4-FFF2-40B4-BE49-F238E27FC236}">
                <a16:creationId xmlns:a16="http://schemas.microsoft.com/office/drawing/2014/main" id="{C900ACB2-9372-4301-A004-6B59326E7785}"/>
              </a:ext>
            </a:extLst>
          </p:cNvPr>
          <p:cNvSpPr txBox="1"/>
          <p:nvPr/>
        </p:nvSpPr>
        <p:spPr>
          <a:xfrm>
            <a:off x="7086600" y="2335622"/>
            <a:ext cx="3037840" cy="923330"/>
          </a:xfrm>
          <a:prstGeom prst="rect">
            <a:avLst/>
          </a:prstGeom>
          <a:noFill/>
        </p:spPr>
        <p:txBody>
          <a:bodyPr wrap="square" rtlCol="0">
            <a:spAutoFit/>
          </a:bodyPr>
          <a:lstStyle/>
          <a:p>
            <a:pPr algn="ctr"/>
            <a:r>
              <a:rPr lang="en-US" sz="2000" b="1" dirty="0"/>
              <a:t>Rapture</a:t>
            </a:r>
          </a:p>
          <a:p>
            <a:r>
              <a:rPr lang="en-US" dirty="0"/>
              <a:t>Be with Him  John 14:3</a:t>
            </a:r>
          </a:p>
          <a:p>
            <a:r>
              <a:rPr lang="en-US" sz="1600" dirty="0"/>
              <a:t>New Body I Corinthians 15: 51-53</a:t>
            </a:r>
          </a:p>
        </p:txBody>
      </p:sp>
      <p:sp>
        <p:nvSpPr>
          <p:cNvPr id="28" name="TextBox 27">
            <a:extLst>
              <a:ext uri="{FF2B5EF4-FFF2-40B4-BE49-F238E27FC236}">
                <a16:creationId xmlns:a16="http://schemas.microsoft.com/office/drawing/2014/main" id="{E44A74B3-7F40-46D3-97F3-4FC41DCA02D8}"/>
              </a:ext>
            </a:extLst>
          </p:cNvPr>
          <p:cNvSpPr txBox="1"/>
          <p:nvPr/>
        </p:nvSpPr>
        <p:spPr>
          <a:xfrm>
            <a:off x="584200" y="3696606"/>
            <a:ext cx="2783840"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a:t>Declared Righteous  Rom.3:23</a:t>
            </a:r>
          </a:p>
          <a:p>
            <a:pPr marL="285750" indent="-285750">
              <a:buFont typeface="Arial" panose="020B0604020202020204" pitchFamily="34" charset="0"/>
              <a:buChar char="•"/>
            </a:pPr>
            <a:r>
              <a:rPr lang="en-US" sz="1400" dirty="0"/>
              <a:t>Free Gift Eph.2:8</a:t>
            </a:r>
          </a:p>
          <a:p>
            <a:pPr marL="285750" indent="-285750">
              <a:buFont typeface="Arial" panose="020B0604020202020204" pitchFamily="34" charset="0"/>
              <a:buChar char="•"/>
            </a:pPr>
            <a:r>
              <a:rPr lang="en-US" sz="1400" dirty="0"/>
              <a:t>No Works necessary Eph. 2:8-9</a:t>
            </a:r>
          </a:p>
          <a:p>
            <a:pPr marL="285750" indent="-285750">
              <a:buFont typeface="Arial" panose="020B0604020202020204" pitchFamily="34" charset="0"/>
              <a:buChar char="•"/>
            </a:pPr>
            <a:r>
              <a:rPr lang="en-US" sz="1400" dirty="0"/>
              <a:t>Sealed with the Spirit  Eph. 1:13</a:t>
            </a:r>
          </a:p>
          <a:p>
            <a:pPr marL="285750" indent="-285750">
              <a:buFont typeface="Arial" panose="020B0604020202020204" pitchFamily="34" charset="0"/>
              <a:buChar char="•"/>
            </a:pPr>
            <a:r>
              <a:rPr lang="en-US" sz="1400" dirty="0"/>
              <a:t>Everlasting life John 3:36</a:t>
            </a:r>
          </a:p>
          <a:p>
            <a:pPr marL="285750" indent="-285750">
              <a:buFont typeface="Arial" panose="020B0604020202020204" pitchFamily="34" charset="0"/>
              <a:buChar char="•"/>
            </a:pPr>
            <a:r>
              <a:rPr lang="en-US" sz="1400" dirty="0"/>
              <a:t>Partaker of Christ  I Cor. 10:17</a:t>
            </a:r>
          </a:p>
          <a:p>
            <a:pPr marL="285750" indent="-285750">
              <a:buFont typeface="Arial" panose="020B0604020202020204" pitchFamily="34" charset="0"/>
              <a:buChar char="•"/>
            </a:pPr>
            <a:r>
              <a:rPr lang="en-US" sz="1400" dirty="0"/>
              <a:t>Enter the Kingdom Gal. 4:7</a:t>
            </a:r>
          </a:p>
        </p:txBody>
      </p:sp>
      <p:sp>
        <p:nvSpPr>
          <p:cNvPr id="33" name="TextBox 32">
            <a:extLst>
              <a:ext uri="{FF2B5EF4-FFF2-40B4-BE49-F238E27FC236}">
                <a16:creationId xmlns:a16="http://schemas.microsoft.com/office/drawing/2014/main" id="{191F226B-CCCB-4EEB-853C-4112AC41127E}"/>
              </a:ext>
            </a:extLst>
          </p:cNvPr>
          <p:cNvSpPr txBox="1"/>
          <p:nvPr/>
        </p:nvSpPr>
        <p:spPr>
          <a:xfrm>
            <a:off x="609600" y="5371666"/>
            <a:ext cx="3090832" cy="984885"/>
          </a:xfrm>
          <a:prstGeom prst="rect">
            <a:avLst/>
          </a:prstGeom>
          <a:noFill/>
        </p:spPr>
        <p:txBody>
          <a:bodyPr wrap="square" rtlCol="0">
            <a:spAutoFit/>
          </a:bodyPr>
          <a:lstStyle/>
          <a:p>
            <a:pPr algn="ctr"/>
            <a:r>
              <a:rPr lang="en-US" sz="2000" b="1" dirty="0">
                <a:highlight>
                  <a:srgbClr val="FFFF00"/>
                </a:highlight>
                <a:latin typeface="Arial" panose="020B0604020202020204" pitchFamily="34" charset="0"/>
                <a:cs typeface="Arial" panose="020B0604020202020204" pitchFamily="34" charset="0"/>
              </a:rPr>
              <a:t>Spirit Saved</a:t>
            </a:r>
          </a:p>
          <a:p>
            <a:pPr algn="ctr"/>
            <a:r>
              <a:rPr lang="en-US" sz="2000" b="1" i="1" dirty="0">
                <a:highlight>
                  <a:srgbClr val="FFFF00"/>
                </a:highlight>
                <a:latin typeface="Arial" panose="020B0604020202020204" pitchFamily="34" charset="0"/>
                <a:cs typeface="Arial" panose="020B0604020202020204" pitchFamily="34" charset="0"/>
              </a:rPr>
              <a:t>From “Penalty of Sin”</a:t>
            </a:r>
          </a:p>
          <a:p>
            <a:pPr algn="ctr"/>
            <a:r>
              <a:rPr lang="en-US" b="1" i="1" dirty="0">
                <a:latin typeface="Arial" panose="020B0604020202020204" pitchFamily="34" charset="0"/>
                <a:cs typeface="Arial" panose="020B0604020202020204" pitchFamily="34" charset="0"/>
              </a:rPr>
              <a:t>I Cor. 6:17</a:t>
            </a:r>
          </a:p>
        </p:txBody>
      </p:sp>
      <p:sp>
        <p:nvSpPr>
          <p:cNvPr id="34" name="TextBox 33">
            <a:extLst>
              <a:ext uri="{FF2B5EF4-FFF2-40B4-BE49-F238E27FC236}">
                <a16:creationId xmlns:a16="http://schemas.microsoft.com/office/drawing/2014/main" id="{22134806-764A-4FD9-AB45-D590ADB99B2B}"/>
              </a:ext>
            </a:extLst>
          </p:cNvPr>
          <p:cNvSpPr txBox="1"/>
          <p:nvPr/>
        </p:nvSpPr>
        <p:spPr>
          <a:xfrm>
            <a:off x="1417320" y="2934555"/>
            <a:ext cx="1493520" cy="369332"/>
          </a:xfrm>
          <a:prstGeom prst="rect">
            <a:avLst/>
          </a:prstGeom>
          <a:noFill/>
        </p:spPr>
        <p:txBody>
          <a:bodyPr wrap="square" rtlCol="0">
            <a:spAutoFit/>
          </a:bodyPr>
          <a:lstStyle/>
          <a:p>
            <a:r>
              <a:rPr lang="en-US" b="1" dirty="0"/>
              <a:t>New Birth </a:t>
            </a:r>
          </a:p>
        </p:txBody>
      </p:sp>
      <p:cxnSp>
        <p:nvCxnSpPr>
          <p:cNvPr id="36" name="Straight Connector 35">
            <a:extLst>
              <a:ext uri="{FF2B5EF4-FFF2-40B4-BE49-F238E27FC236}">
                <a16:creationId xmlns:a16="http://schemas.microsoft.com/office/drawing/2014/main" id="{1832E720-1F1A-4982-A172-C4C6129F38CD}"/>
              </a:ext>
            </a:extLst>
          </p:cNvPr>
          <p:cNvCxnSpPr/>
          <p:nvPr/>
        </p:nvCxnSpPr>
        <p:spPr>
          <a:xfrm>
            <a:off x="863600" y="2121823"/>
            <a:ext cx="0" cy="446575"/>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145BBBA1-2D4A-4050-90EC-73526BE2491B}"/>
              </a:ext>
            </a:extLst>
          </p:cNvPr>
          <p:cNvCxnSpPr>
            <a:cxnSpLocks/>
          </p:cNvCxnSpPr>
          <p:nvPr/>
        </p:nvCxnSpPr>
        <p:spPr>
          <a:xfrm>
            <a:off x="660400" y="2243258"/>
            <a:ext cx="406400" cy="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C4C60AFB-1101-4ED8-B207-051D18E5371B}"/>
              </a:ext>
            </a:extLst>
          </p:cNvPr>
          <p:cNvSpPr txBox="1"/>
          <p:nvPr/>
        </p:nvSpPr>
        <p:spPr>
          <a:xfrm>
            <a:off x="3954778" y="2998314"/>
            <a:ext cx="2387602" cy="369332"/>
          </a:xfrm>
          <a:prstGeom prst="rect">
            <a:avLst/>
          </a:prstGeom>
          <a:noFill/>
        </p:spPr>
        <p:txBody>
          <a:bodyPr wrap="square" rtlCol="0">
            <a:spAutoFit/>
          </a:bodyPr>
          <a:lstStyle/>
          <a:p>
            <a:r>
              <a:rPr lang="en-US" b="1" dirty="0"/>
              <a:t>Walking with the Lord</a:t>
            </a:r>
          </a:p>
        </p:txBody>
      </p:sp>
      <p:sp>
        <p:nvSpPr>
          <p:cNvPr id="40" name="TextBox 39">
            <a:extLst>
              <a:ext uri="{FF2B5EF4-FFF2-40B4-BE49-F238E27FC236}">
                <a16:creationId xmlns:a16="http://schemas.microsoft.com/office/drawing/2014/main" id="{1A6B099A-9D04-4A09-BBCC-8A9F534CDE91}"/>
              </a:ext>
            </a:extLst>
          </p:cNvPr>
          <p:cNvSpPr txBox="1"/>
          <p:nvPr/>
        </p:nvSpPr>
        <p:spPr>
          <a:xfrm>
            <a:off x="1192709" y="3234588"/>
            <a:ext cx="1493520" cy="523220"/>
          </a:xfrm>
          <a:prstGeom prst="rect">
            <a:avLst/>
          </a:prstGeom>
          <a:noFill/>
        </p:spPr>
        <p:txBody>
          <a:bodyPr wrap="square" rtlCol="0">
            <a:spAutoFit/>
          </a:bodyPr>
          <a:lstStyle/>
          <a:p>
            <a:pPr algn="ctr"/>
            <a:r>
              <a:rPr lang="en-US" sz="1400" dirty="0"/>
              <a:t>John3:5-7</a:t>
            </a:r>
          </a:p>
          <a:p>
            <a:pPr algn="ctr"/>
            <a:r>
              <a:rPr lang="en-US" sz="1400" dirty="0"/>
              <a:t>Acts 2:38-39 </a:t>
            </a:r>
          </a:p>
        </p:txBody>
      </p:sp>
      <p:sp>
        <p:nvSpPr>
          <p:cNvPr id="42" name="TextBox 41">
            <a:extLst>
              <a:ext uri="{FF2B5EF4-FFF2-40B4-BE49-F238E27FC236}">
                <a16:creationId xmlns:a16="http://schemas.microsoft.com/office/drawing/2014/main" id="{B8E775B6-1408-4260-B4AA-ABBE5F03E135}"/>
              </a:ext>
            </a:extLst>
          </p:cNvPr>
          <p:cNvSpPr txBox="1"/>
          <p:nvPr/>
        </p:nvSpPr>
        <p:spPr>
          <a:xfrm>
            <a:off x="3797300" y="3429000"/>
            <a:ext cx="3619500"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a:t>Making us righteous  I Thess. 4:3</a:t>
            </a:r>
          </a:p>
          <a:p>
            <a:pPr marL="285750" indent="-285750">
              <a:buFont typeface="Arial" panose="020B0604020202020204" pitchFamily="34" charset="0"/>
              <a:buChar char="•"/>
            </a:pPr>
            <a:r>
              <a:rPr lang="en-US" sz="1400" dirty="0"/>
              <a:t>Earned by Merit  Heb. 3:14</a:t>
            </a:r>
          </a:p>
          <a:p>
            <a:pPr marL="285750" indent="-285750">
              <a:buFont typeface="Arial" panose="020B0604020202020204" pitchFamily="34" charset="0"/>
              <a:buChar char="•"/>
            </a:pPr>
            <a:r>
              <a:rPr lang="en-US" sz="1400" dirty="0"/>
              <a:t>Fruit Necessary  Eph.  2:10</a:t>
            </a:r>
          </a:p>
          <a:p>
            <a:pPr marL="285750" indent="-285750">
              <a:buFont typeface="Arial" panose="020B0604020202020204" pitchFamily="34" charset="0"/>
              <a:buChar char="•"/>
            </a:pPr>
            <a:r>
              <a:rPr lang="en-US" sz="1400" dirty="0"/>
              <a:t>Empowered by the Holy Spirit  I Pet. 1:5</a:t>
            </a:r>
          </a:p>
          <a:p>
            <a:pPr marL="285750" indent="-285750">
              <a:buFont typeface="Arial" panose="020B0604020202020204" pitchFamily="34" charset="0"/>
              <a:buChar char="•"/>
            </a:pPr>
            <a:r>
              <a:rPr lang="en-US" sz="1400" dirty="0"/>
              <a:t>Partaker of Christ  Heb. 12:10</a:t>
            </a:r>
          </a:p>
          <a:p>
            <a:pPr marL="285750" indent="-285750">
              <a:buFont typeface="Arial" panose="020B0604020202020204" pitchFamily="34" charset="0"/>
              <a:buChar char="•"/>
            </a:pPr>
            <a:r>
              <a:rPr lang="en-US" sz="1400" dirty="0"/>
              <a:t>Preparing for the Wedding  Rev. 19:7-8</a:t>
            </a:r>
          </a:p>
          <a:p>
            <a:pPr marL="285750" indent="-285750">
              <a:buFont typeface="Arial" panose="020B0604020202020204" pitchFamily="34" charset="0"/>
              <a:buChar char="•"/>
            </a:pPr>
            <a:r>
              <a:rPr lang="en-US" sz="1400" dirty="0"/>
              <a:t>Overcomers Rev. 21:7</a:t>
            </a:r>
          </a:p>
          <a:p>
            <a:pPr marL="285750" indent="-285750">
              <a:buFont typeface="Arial" panose="020B0604020202020204" pitchFamily="34" charset="0"/>
              <a:buChar char="•"/>
            </a:pPr>
            <a:r>
              <a:rPr lang="en-US" sz="1400" dirty="0"/>
              <a:t>Inherit the Kingdom Col. 3:24</a:t>
            </a:r>
          </a:p>
        </p:txBody>
      </p:sp>
      <p:sp>
        <p:nvSpPr>
          <p:cNvPr id="43" name="TextBox 42">
            <a:extLst>
              <a:ext uri="{FF2B5EF4-FFF2-40B4-BE49-F238E27FC236}">
                <a16:creationId xmlns:a16="http://schemas.microsoft.com/office/drawing/2014/main" id="{BA967636-5350-4514-80FD-D291C7FFDEFB}"/>
              </a:ext>
            </a:extLst>
          </p:cNvPr>
          <p:cNvSpPr txBox="1"/>
          <p:nvPr/>
        </p:nvSpPr>
        <p:spPr>
          <a:xfrm>
            <a:off x="4135120" y="5367815"/>
            <a:ext cx="2678981" cy="984885"/>
          </a:xfrm>
          <a:prstGeom prst="rect">
            <a:avLst/>
          </a:prstGeom>
          <a:noFill/>
        </p:spPr>
        <p:txBody>
          <a:bodyPr wrap="square" rtlCol="0">
            <a:spAutoFit/>
          </a:bodyPr>
          <a:lstStyle/>
          <a:p>
            <a:pPr algn="ctr"/>
            <a:r>
              <a:rPr lang="en-US" sz="2000" b="1" dirty="0">
                <a:highlight>
                  <a:srgbClr val="FFFF00"/>
                </a:highlight>
                <a:latin typeface="Arial" panose="020B0604020202020204" pitchFamily="34" charset="0"/>
                <a:cs typeface="Arial" panose="020B0604020202020204" pitchFamily="34" charset="0"/>
              </a:rPr>
              <a:t>Soul Saved</a:t>
            </a:r>
          </a:p>
          <a:p>
            <a:pPr algn="ctr"/>
            <a:r>
              <a:rPr lang="en-US" sz="2000" b="1" i="1" dirty="0">
                <a:highlight>
                  <a:srgbClr val="FFFF00"/>
                </a:highlight>
                <a:latin typeface="Arial" panose="020B0604020202020204" pitchFamily="34" charset="0"/>
                <a:cs typeface="Arial" panose="020B0604020202020204" pitchFamily="34" charset="0"/>
              </a:rPr>
              <a:t>F</a:t>
            </a:r>
            <a:r>
              <a:rPr lang="en-US" sz="2000" b="1" i="1" dirty="0">
                <a:effectLst>
                  <a:outerShdw blurRad="38100" dist="38100" dir="2700000" algn="tl">
                    <a:srgbClr val="000000">
                      <a:alpha val="43137"/>
                    </a:srgbClr>
                  </a:outerShdw>
                </a:effectLst>
                <a:highlight>
                  <a:srgbClr val="FFFF00"/>
                </a:highlight>
                <a:latin typeface="Arial" panose="020B0604020202020204" pitchFamily="34" charset="0"/>
                <a:cs typeface="Arial" panose="020B0604020202020204" pitchFamily="34" charset="0"/>
              </a:rPr>
              <a:t>rom “Power of Sin”</a:t>
            </a:r>
          </a:p>
          <a:p>
            <a:pPr algn="ctr"/>
            <a:r>
              <a:rPr lang="en-US"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 Peter 1:9</a:t>
            </a:r>
            <a:endParaRPr lang="en-US" i="1" dirty="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56A3CDAC-D537-4D12-A32D-F3821FD971A4}"/>
              </a:ext>
            </a:extLst>
          </p:cNvPr>
          <p:cNvSpPr txBox="1"/>
          <p:nvPr/>
        </p:nvSpPr>
        <p:spPr>
          <a:xfrm>
            <a:off x="7346034" y="5414930"/>
            <a:ext cx="3090832" cy="984885"/>
          </a:xfrm>
          <a:prstGeom prst="rect">
            <a:avLst/>
          </a:prstGeom>
          <a:noFill/>
        </p:spPr>
        <p:txBody>
          <a:bodyPr wrap="square" rtlCol="0">
            <a:spAutoFit/>
          </a:bodyPr>
          <a:lstStyle/>
          <a:p>
            <a:pPr algn="ctr"/>
            <a:r>
              <a:rPr lang="en-US" sz="2000" b="1" dirty="0">
                <a:highlight>
                  <a:srgbClr val="FFFF00"/>
                </a:highlight>
                <a:latin typeface="Arial" panose="020B0604020202020204" pitchFamily="34" charset="0"/>
                <a:cs typeface="Arial" panose="020B0604020202020204" pitchFamily="34" charset="0"/>
              </a:rPr>
              <a:t>Body Saved</a:t>
            </a:r>
          </a:p>
          <a:p>
            <a:pPr algn="ctr"/>
            <a:r>
              <a:rPr lang="en-US" sz="2000" b="1" i="1" dirty="0">
                <a:highlight>
                  <a:srgbClr val="FFFF00"/>
                </a:highlight>
                <a:latin typeface="Arial" panose="020B0604020202020204" pitchFamily="34" charset="0"/>
                <a:cs typeface="Arial" panose="020B0604020202020204" pitchFamily="34" charset="0"/>
              </a:rPr>
              <a:t>From “Presence of Sin</a:t>
            </a:r>
            <a:r>
              <a:rPr lang="en-US" b="1" i="1" dirty="0">
                <a:highlight>
                  <a:srgbClr val="FFFF00"/>
                </a:highlight>
                <a:latin typeface="Arial" panose="020B0604020202020204" pitchFamily="34" charset="0"/>
                <a:cs typeface="Arial" panose="020B0604020202020204" pitchFamily="34" charset="0"/>
              </a:rPr>
              <a:t>”</a:t>
            </a:r>
          </a:p>
          <a:p>
            <a:pPr algn="ctr"/>
            <a:r>
              <a:rPr lang="en-US" b="1" i="1" dirty="0">
                <a:latin typeface="Arial" panose="020B0604020202020204" pitchFamily="34" charset="0"/>
                <a:cs typeface="Arial" panose="020B0604020202020204" pitchFamily="34" charset="0"/>
              </a:rPr>
              <a:t>Phil. 3: 20-21</a:t>
            </a:r>
          </a:p>
        </p:txBody>
      </p:sp>
    </p:spTree>
    <p:extLst>
      <p:ext uri="{BB962C8B-B14F-4D97-AF65-F5344CB8AC3E}">
        <p14:creationId xmlns:p14="http://schemas.microsoft.com/office/powerpoint/2010/main" val="13080316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B56186-01BC-4268-B561-8EEACBFDAB7E}"/>
              </a:ext>
            </a:extLst>
          </p:cNvPr>
          <p:cNvCxnSpPr/>
          <p:nvPr/>
        </p:nvCxnSpPr>
        <p:spPr>
          <a:xfrm>
            <a:off x="1080655" y="3265715"/>
            <a:ext cx="7528955"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BE53D358-6BA1-49FA-8DAC-BC4576936FE1}"/>
              </a:ext>
            </a:extLst>
          </p:cNvPr>
          <p:cNvCxnSpPr/>
          <p:nvPr/>
        </p:nvCxnSpPr>
        <p:spPr>
          <a:xfrm flipV="1">
            <a:off x="8562109" y="1698171"/>
            <a:ext cx="2173185" cy="1603169"/>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D3EFE1D4-67D8-460C-8EED-E634348B9DC7}"/>
              </a:ext>
            </a:extLst>
          </p:cNvPr>
          <p:cNvCxnSpPr/>
          <p:nvPr/>
        </p:nvCxnSpPr>
        <p:spPr>
          <a:xfrm>
            <a:off x="1425039" y="2458192"/>
            <a:ext cx="0" cy="700644"/>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780C135-87A1-4A01-85CB-D409458BED79}"/>
              </a:ext>
            </a:extLst>
          </p:cNvPr>
          <p:cNvCxnSpPr>
            <a:cxnSpLocks/>
          </p:cNvCxnSpPr>
          <p:nvPr/>
        </p:nvCxnSpPr>
        <p:spPr>
          <a:xfrm flipH="1">
            <a:off x="1187532" y="2611583"/>
            <a:ext cx="464129" cy="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94C075B6-7353-469E-ABEE-CF23C1313C43}"/>
              </a:ext>
            </a:extLst>
          </p:cNvPr>
          <p:cNvSpPr txBox="1"/>
          <p:nvPr/>
        </p:nvSpPr>
        <p:spPr>
          <a:xfrm>
            <a:off x="1769422" y="2731342"/>
            <a:ext cx="1686296" cy="400110"/>
          </a:xfrm>
          <a:prstGeom prst="rect">
            <a:avLst/>
          </a:prstGeom>
          <a:noFill/>
        </p:spPr>
        <p:txBody>
          <a:bodyPr wrap="square" rtlCol="0">
            <a:spAutoFit/>
          </a:bodyPr>
          <a:lstStyle/>
          <a:p>
            <a:pPr algn="ctr"/>
            <a:r>
              <a:rPr lang="en-US" sz="2000" b="1" dirty="0"/>
              <a:t>New Birth</a:t>
            </a:r>
          </a:p>
        </p:txBody>
      </p:sp>
      <p:sp>
        <p:nvSpPr>
          <p:cNvPr id="15" name="TextBox 14">
            <a:extLst>
              <a:ext uri="{FF2B5EF4-FFF2-40B4-BE49-F238E27FC236}">
                <a16:creationId xmlns:a16="http://schemas.microsoft.com/office/drawing/2014/main" id="{5E193E46-933C-4BE5-843E-0EDEE5A8F52C}"/>
              </a:ext>
            </a:extLst>
          </p:cNvPr>
          <p:cNvSpPr txBox="1"/>
          <p:nvPr/>
        </p:nvSpPr>
        <p:spPr>
          <a:xfrm rot="19270744">
            <a:off x="8183089" y="2071128"/>
            <a:ext cx="1900050" cy="523220"/>
          </a:xfrm>
          <a:prstGeom prst="rect">
            <a:avLst/>
          </a:prstGeom>
          <a:noFill/>
        </p:spPr>
        <p:txBody>
          <a:bodyPr wrap="square" rtlCol="0">
            <a:spAutoFit/>
          </a:bodyPr>
          <a:lstStyle/>
          <a:p>
            <a:pPr algn="ctr"/>
            <a:r>
              <a:rPr lang="en-US" sz="2800" b="1" dirty="0"/>
              <a:t>Rapture</a:t>
            </a:r>
          </a:p>
        </p:txBody>
      </p:sp>
      <p:sp>
        <p:nvSpPr>
          <p:cNvPr id="16" name="TextBox 15">
            <a:extLst>
              <a:ext uri="{FF2B5EF4-FFF2-40B4-BE49-F238E27FC236}">
                <a16:creationId xmlns:a16="http://schemas.microsoft.com/office/drawing/2014/main" id="{348B25E4-79EE-4514-BFC7-5D335AD9697E}"/>
              </a:ext>
            </a:extLst>
          </p:cNvPr>
          <p:cNvSpPr txBox="1"/>
          <p:nvPr/>
        </p:nvSpPr>
        <p:spPr>
          <a:xfrm>
            <a:off x="2201388" y="843051"/>
            <a:ext cx="7101444" cy="584775"/>
          </a:xfrm>
          <a:prstGeom prst="rect">
            <a:avLst/>
          </a:prstGeom>
          <a:noFill/>
        </p:spPr>
        <p:txBody>
          <a:bodyPr wrap="square" rtlCol="0">
            <a:spAutoFit/>
          </a:bodyPr>
          <a:lstStyle/>
          <a:p>
            <a:pPr algn="ctr"/>
            <a:r>
              <a:rPr lang="en-US" sz="3200" b="1" dirty="0"/>
              <a:t>Three Stages of Sanctification</a:t>
            </a:r>
          </a:p>
        </p:txBody>
      </p:sp>
      <p:cxnSp>
        <p:nvCxnSpPr>
          <p:cNvPr id="18" name="Straight Arrow Connector 17">
            <a:extLst>
              <a:ext uri="{FF2B5EF4-FFF2-40B4-BE49-F238E27FC236}">
                <a16:creationId xmlns:a16="http://schemas.microsoft.com/office/drawing/2014/main" id="{336CECD6-2011-4430-B56A-C431D6463CB4}"/>
              </a:ext>
            </a:extLst>
          </p:cNvPr>
          <p:cNvCxnSpPr>
            <a:cxnSpLocks/>
          </p:cNvCxnSpPr>
          <p:nvPr/>
        </p:nvCxnSpPr>
        <p:spPr>
          <a:xfrm>
            <a:off x="1832757" y="2658820"/>
            <a:ext cx="6696692" cy="1"/>
          </a:xfrm>
          <a:prstGeom prst="straightConnector1">
            <a:avLst/>
          </a:prstGeom>
          <a:ln w="38100">
            <a:solidFill>
              <a:schemeClr val="tx1">
                <a:lumMod val="95000"/>
                <a:lumOff val="5000"/>
              </a:schemeClr>
            </a:solidFill>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8D3D0E7D-D2A7-4333-AC8E-BFAC4F1424C2}"/>
              </a:ext>
            </a:extLst>
          </p:cNvPr>
          <p:cNvSpPr txBox="1"/>
          <p:nvPr/>
        </p:nvSpPr>
        <p:spPr>
          <a:xfrm>
            <a:off x="1187532" y="3350231"/>
            <a:ext cx="2036123" cy="830997"/>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Justification</a:t>
            </a:r>
          </a:p>
          <a:p>
            <a:pPr algn="ctr"/>
            <a:r>
              <a:rPr lang="en-US" sz="2400" dirty="0">
                <a:latin typeface="Arial" panose="020B0604020202020204" pitchFamily="34" charset="0"/>
                <a:cs typeface="Arial" panose="020B0604020202020204" pitchFamily="34" charset="0"/>
              </a:rPr>
              <a:t>( Past Tense)</a:t>
            </a:r>
          </a:p>
        </p:txBody>
      </p:sp>
      <p:sp>
        <p:nvSpPr>
          <p:cNvPr id="23" name="TextBox 22">
            <a:extLst>
              <a:ext uri="{FF2B5EF4-FFF2-40B4-BE49-F238E27FC236}">
                <a16:creationId xmlns:a16="http://schemas.microsoft.com/office/drawing/2014/main" id="{FBA022E6-9D9F-4359-B06A-D7FFFFEDBE04}"/>
              </a:ext>
            </a:extLst>
          </p:cNvPr>
          <p:cNvSpPr txBox="1"/>
          <p:nvPr/>
        </p:nvSpPr>
        <p:spPr>
          <a:xfrm>
            <a:off x="1032167" y="5014705"/>
            <a:ext cx="3073234" cy="1754326"/>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    Spirit saved</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Received Eternal Life.</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Partakers </a:t>
            </a:r>
            <a:r>
              <a:rPr lang="en-US" sz="2400" b="1" i="1" dirty="0">
                <a:latin typeface="Arial" panose="020B0604020202020204" pitchFamily="34" charset="0"/>
                <a:cs typeface="Arial" panose="020B0604020202020204" pitchFamily="34" charset="0"/>
              </a:rPr>
              <a:t>in</a:t>
            </a:r>
            <a:r>
              <a:rPr lang="en-US" sz="2000" dirty="0">
                <a:latin typeface="Arial" panose="020B0604020202020204" pitchFamily="34" charset="0"/>
                <a:cs typeface="Arial" panose="020B0604020202020204" pitchFamily="34" charset="0"/>
              </a:rPr>
              <a:t> Christ.</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Freedom from penalty of sin.</a:t>
            </a:r>
          </a:p>
        </p:txBody>
      </p:sp>
      <p:sp>
        <p:nvSpPr>
          <p:cNvPr id="24" name="TextBox 23">
            <a:extLst>
              <a:ext uri="{FF2B5EF4-FFF2-40B4-BE49-F238E27FC236}">
                <a16:creationId xmlns:a16="http://schemas.microsoft.com/office/drawing/2014/main" id="{8C42B38F-2D87-492D-ACBC-8718C58DA25D}"/>
              </a:ext>
            </a:extLst>
          </p:cNvPr>
          <p:cNvSpPr txBox="1"/>
          <p:nvPr/>
        </p:nvSpPr>
        <p:spPr>
          <a:xfrm>
            <a:off x="8413666" y="3281378"/>
            <a:ext cx="2470069"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Glorification</a:t>
            </a:r>
          </a:p>
          <a:p>
            <a:r>
              <a:rPr lang="en-US" sz="2400" dirty="0">
                <a:latin typeface="Arial" panose="020B0604020202020204" pitchFamily="34" charset="0"/>
                <a:cs typeface="Arial" panose="020B0604020202020204" pitchFamily="34" charset="0"/>
              </a:rPr>
              <a:t>( Future Tense</a:t>
            </a:r>
            <a:r>
              <a:rPr lang="en-US" sz="2400" dirty="0"/>
              <a:t>)</a:t>
            </a:r>
          </a:p>
        </p:txBody>
      </p:sp>
      <p:sp>
        <p:nvSpPr>
          <p:cNvPr id="25" name="TextBox 24">
            <a:extLst>
              <a:ext uri="{FF2B5EF4-FFF2-40B4-BE49-F238E27FC236}">
                <a16:creationId xmlns:a16="http://schemas.microsoft.com/office/drawing/2014/main" id="{84DB0AB7-8AE5-43F0-B6D5-42266DF86A90}"/>
              </a:ext>
            </a:extLst>
          </p:cNvPr>
          <p:cNvSpPr txBox="1"/>
          <p:nvPr/>
        </p:nvSpPr>
        <p:spPr>
          <a:xfrm>
            <a:off x="4356759" y="3345290"/>
            <a:ext cx="2732809" cy="830997"/>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Sanctification</a:t>
            </a:r>
          </a:p>
          <a:p>
            <a:pPr algn="ctr"/>
            <a:r>
              <a:rPr lang="en-US" sz="2400" dirty="0">
                <a:latin typeface="Arial" panose="020B0604020202020204" pitchFamily="34" charset="0"/>
                <a:cs typeface="Arial" panose="020B0604020202020204" pitchFamily="34" charset="0"/>
              </a:rPr>
              <a:t>( Present Tense)</a:t>
            </a:r>
          </a:p>
        </p:txBody>
      </p:sp>
      <p:sp>
        <p:nvSpPr>
          <p:cNvPr id="27" name="TextBox 26">
            <a:extLst>
              <a:ext uri="{FF2B5EF4-FFF2-40B4-BE49-F238E27FC236}">
                <a16:creationId xmlns:a16="http://schemas.microsoft.com/office/drawing/2014/main" id="{AED1D9CC-AD2A-4967-AB3C-EA87809BB37F}"/>
              </a:ext>
            </a:extLst>
          </p:cNvPr>
          <p:cNvSpPr txBox="1"/>
          <p:nvPr/>
        </p:nvSpPr>
        <p:spPr>
          <a:xfrm>
            <a:off x="4559383" y="5014705"/>
            <a:ext cx="3073234" cy="1754326"/>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 Soul being saved</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 Christ’s Life</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Partakers</a:t>
            </a:r>
            <a:r>
              <a:rPr lang="en-US" sz="2400" i="1" dirty="0">
                <a:latin typeface="Arial" panose="020B0604020202020204" pitchFamily="34" charset="0"/>
                <a:cs typeface="Arial" panose="020B0604020202020204" pitchFamily="34" charset="0"/>
              </a:rPr>
              <a:t> </a:t>
            </a:r>
            <a:r>
              <a:rPr lang="en-US" sz="2400" b="1" i="1" dirty="0">
                <a:latin typeface="Arial" panose="020B0604020202020204" pitchFamily="34" charset="0"/>
                <a:cs typeface="Arial" panose="020B0604020202020204" pitchFamily="34" charset="0"/>
              </a:rPr>
              <a:t>of </a:t>
            </a:r>
            <a:r>
              <a:rPr lang="en-US" sz="2000" dirty="0">
                <a:latin typeface="Arial" panose="020B0604020202020204" pitchFamily="34" charset="0"/>
                <a:cs typeface="Arial" panose="020B0604020202020204" pitchFamily="34" charset="0"/>
              </a:rPr>
              <a:t>Christ</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Freedom from power of sin.</a:t>
            </a:r>
          </a:p>
        </p:txBody>
      </p:sp>
      <p:sp>
        <p:nvSpPr>
          <p:cNvPr id="28" name="TextBox 27">
            <a:extLst>
              <a:ext uri="{FF2B5EF4-FFF2-40B4-BE49-F238E27FC236}">
                <a16:creationId xmlns:a16="http://schemas.microsoft.com/office/drawing/2014/main" id="{46D75602-3B85-431E-A775-157A45EDDACD}"/>
              </a:ext>
            </a:extLst>
          </p:cNvPr>
          <p:cNvSpPr txBox="1"/>
          <p:nvPr/>
        </p:nvSpPr>
        <p:spPr>
          <a:xfrm>
            <a:off x="8086599" y="5040683"/>
            <a:ext cx="3622634" cy="1077218"/>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 Bodies will be saved.</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Freedom of presence of sin.  </a:t>
            </a:r>
          </a:p>
        </p:txBody>
      </p:sp>
      <p:sp>
        <p:nvSpPr>
          <p:cNvPr id="3" name="TextBox 2">
            <a:extLst>
              <a:ext uri="{FF2B5EF4-FFF2-40B4-BE49-F238E27FC236}">
                <a16:creationId xmlns:a16="http://schemas.microsoft.com/office/drawing/2014/main" id="{7ED4353D-8A4D-44AF-824D-4DEF673966CF}"/>
              </a:ext>
            </a:extLst>
          </p:cNvPr>
          <p:cNvSpPr txBox="1"/>
          <p:nvPr/>
        </p:nvSpPr>
        <p:spPr>
          <a:xfrm>
            <a:off x="810242" y="4135791"/>
            <a:ext cx="2790702" cy="830997"/>
          </a:xfrm>
          <a:prstGeom prst="rect">
            <a:avLst/>
          </a:prstGeom>
          <a:noFill/>
        </p:spPr>
        <p:txBody>
          <a:bodyPr wrap="square" rtlCol="0">
            <a:spAutoFit/>
          </a:bodyPr>
          <a:lstStyle/>
          <a:p>
            <a:pPr algn="ctr"/>
            <a:r>
              <a:rPr lang="en-US" sz="2400" b="1" dirty="0">
                <a:highlight>
                  <a:srgbClr val="FFFF00"/>
                </a:highlight>
                <a:latin typeface="Arial" panose="020B0604020202020204" pitchFamily="34" charset="0"/>
                <a:cs typeface="Arial" panose="020B0604020202020204" pitchFamily="34" charset="0"/>
              </a:rPr>
              <a:t>Initial </a:t>
            </a:r>
          </a:p>
          <a:p>
            <a:pPr algn="ctr"/>
            <a:r>
              <a:rPr lang="en-US" sz="2400" b="1" dirty="0">
                <a:highlight>
                  <a:srgbClr val="FFFF00"/>
                </a:highlight>
                <a:latin typeface="Arial" panose="020B0604020202020204" pitchFamily="34" charset="0"/>
                <a:cs typeface="Arial" panose="020B0604020202020204" pitchFamily="34" charset="0"/>
              </a:rPr>
              <a:t>Sanctification</a:t>
            </a:r>
          </a:p>
        </p:txBody>
      </p:sp>
      <p:sp>
        <p:nvSpPr>
          <p:cNvPr id="19" name="TextBox 18">
            <a:extLst>
              <a:ext uri="{FF2B5EF4-FFF2-40B4-BE49-F238E27FC236}">
                <a16:creationId xmlns:a16="http://schemas.microsoft.com/office/drawing/2014/main" id="{99F3E297-C561-45B0-BA8B-ACFDDD5B04F5}"/>
              </a:ext>
            </a:extLst>
          </p:cNvPr>
          <p:cNvSpPr txBox="1"/>
          <p:nvPr/>
        </p:nvSpPr>
        <p:spPr>
          <a:xfrm>
            <a:off x="4356759" y="4179901"/>
            <a:ext cx="2790702" cy="830997"/>
          </a:xfrm>
          <a:prstGeom prst="rect">
            <a:avLst/>
          </a:prstGeom>
          <a:noFill/>
        </p:spPr>
        <p:txBody>
          <a:bodyPr wrap="square" rtlCol="0">
            <a:spAutoFit/>
          </a:bodyPr>
          <a:lstStyle/>
          <a:p>
            <a:pPr algn="ctr"/>
            <a:r>
              <a:rPr lang="en-US" sz="24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Experiential </a:t>
            </a:r>
            <a:r>
              <a:rPr lang="en-US" sz="2400" b="1" dirty="0">
                <a:highlight>
                  <a:srgbClr val="FFFF00"/>
                </a:highlight>
                <a:latin typeface="Arial" panose="020B0604020202020204" pitchFamily="34" charset="0"/>
                <a:cs typeface="Arial" panose="020B0604020202020204" pitchFamily="34" charset="0"/>
              </a:rPr>
              <a:t>Sanctification</a:t>
            </a:r>
          </a:p>
        </p:txBody>
      </p:sp>
      <p:sp>
        <p:nvSpPr>
          <p:cNvPr id="20" name="TextBox 19">
            <a:extLst>
              <a:ext uri="{FF2B5EF4-FFF2-40B4-BE49-F238E27FC236}">
                <a16:creationId xmlns:a16="http://schemas.microsoft.com/office/drawing/2014/main" id="{71BEB046-DE3F-4CA8-8B4B-6F3D761769FA}"/>
              </a:ext>
            </a:extLst>
          </p:cNvPr>
          <p:cNvSpPr txBox="1"/>
          <p:nvPr/>
        </p:nvSpPr>
        <p:spPr>
          <a:xfrm>
            <a:off x="8103424" y="4135791"/>
            <a:ext cx="2790702" cy="830997"/>
          </a:xfrm>
          <a:prstGeom prst="rect">
            <a:avLst/>
          </a:prstGeom>
          <a:noFill/>
        </p:spPr>
        <p:txBody>
          <a:bodyPr wrap="square" rtlCol="0">
            <a:spAutoFit/>
          </a:bodyPr>
          <a:lstStyle/>
          <a:p>
            <a:pPr algn="ctr"/>
            <a:r>
              <a:rPr lang="en-US" sz="2400" b="1" dirty="0">
                <a:highlight>
                  <a:srgbClr val="FFFF00"/>
                </a:highlight>
                <a:latin typeface="Arial" panose="020B0604020202020204" pitchFamily="34" charset="0"/>
                <a:ea typeface="Calibri" panose="020F0502020204030204" pitchFamily="34" charset="0"/>
                <a:cs typeface="Arial" panose="020B0604020202020204" pitchFamily="34" charset="0"/>
              </a:rPr>
              <a:t>Complete</a:t>
            </a:r>
            <a:r>
              <a:rPr lang="en-US" sz="24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en-US" sz="2400" b="1" dirty="0">
                <a:highlight>
                  <a:srgbClr val="FFFF00"/>
                </a:highlight>
                <a:latin typeface="Arial" panose="020B0604020202020204" pitchFamily="34" charset="0"/>
                <a:cs typeface="Arial" panose="020B0604020202020204" pitchFamily="34" charset="0"/>
              </a:rPr>
              <a:t>Sanctification</a:t>
            </a:r>
          </a:p>
        </p:txBody>
      </p:sp>
    </p:spTree>
    <p:extLst>
      <p:ext uri="{BB962C8B-B14F-4D97-AF65-F5344CB8AC3E}">
        <p14:creationId xmlns:p14="http://schemas.microsoft.com/office/powerpoint/2010/main" val="719527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301C74-36C3-4195-9A55-7089DBEA7ECC}"/>
              </a:ext>
            </a:extLst>
          </p:cNvPr>
          <p:cNvSpPr txBox="1"/>
          <p:nvPr/>
        </p:nvSpPr>
        <p:spPr>
          <a:xfrm>
            <a:off x="1211283" y="2343260"/>
            <a:ext cx="9987148" cy="1569660"/>
          </a:xfrm>
          <a:prstGeom prst="rect">
            <a:avLst/>
          </a:prstGeom>
          <a:noFill/>
        </p:spPr>
        <p:txBody>
          <a:bodyPr wrap="square" rtlCol="0">
            <a:spAutoFit/>
          </a:bodyPr>
          <a:lstStyle/>
          <a:p>
            <a:pPr algn="ctr"/>
            <a:r>
              <a:rPr lang="en-US" sz="4800" b="1" dirty="0">
                <a:solidFill>
                  <a:srgbClr val="7030A0"/>
                </a:solidFill>
                <a:latin typeface="Arial" panose="020B0604020202020204" pitchFamily="34" charset="0"/>
                <a:cs typeface="Arial" panose="020B0604020202020204" pitchFamily="34" charset="0"/>
              </a:rPr>
              <a:t>A brief look at each of these stages of Sanctification</a:t>
            </a:r>
          </a:p>
        </p:txBody>
      </p:sp>
    </p:spTree>
    <p:extLst>
      <p:ext uri="{BB962C8B-B14F-4D97-AF65-F5344CB8AC3E}">
        <p14:creationId xmlns:p14="http://schemas.microsoft.com/office/powerpoint/2010/main" val="2026684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46EF8D-0986-4A0A-9A5B-2624B122E17B}"/>
              </a:ext>
            </a:extLst>
          </p:cNvPr>
          <p:cNvSpPr txBox="1"/>
          <p:nvPr/>
        </p:nvSpPr>
        <p:spPr>
          <a:xfrm>
            <a:off x="1773382" y="516098"/>
            <a:ext cx="8154390" cy="646331"/>
          </a:xfrm>
          <a:prstGeom prst="rect">
            <a:avLst/>
          </a:prstGeom>
          <a:noFill/>
        </p:spPr>
        <p:txBody>
          <a:bodyPr wrap="square" rtlCol="0">
            <a:spAutoFit/>
          </a:bodyPr>
          <a:lstStyle/>
          <a:p>
            <a:pPr algn="ctr"/>
            <a:r>
              <a:rPr lang="en-US" sz="3600" b="1" dirty="0">
                <a:solidFill>
                  <a:srgbClr val="7030A0"/>
                </a:solidFill>
                <a:latin typeface="Arial" panose="020B0604020202020204" pitchFamily="34" charset="0"/>
                <a:cs typeface="Arial" panose="020B0604020202020204" pitchFamily="34" charset="0"/>
              </a:rPr>
              <a:t>I. The Initial stage of sanctification</a:t>
            </a:r>
          </a:p>
        </p:txBody>
      </p:sp>
      <p:sp>
        <p:nvSpPr>
          <p:cNvPr id="3" name="TextBox 2">
            <a:extLst>
              <a:ext uri="{FF2B5EF4-FFF2-40B4-BE49-F238E27FC236}">
                <a16:creationId xmlns:a16="http://schemas.microsoft.com/office/drawing/2014/main" id="{D5F16977-C643-42B7-8C86-E72CF5348D4A}"/>
              </a:ext>
            </a:extLst>
          </p:cNvPr>
          <p:cNvSpPr txBox="1"/>
          <p:nvPr/>
        </p:nvSpPr>
        <p:spPr>
          <a:xfrm>
            <a:off x="1179616" y="1338737"/>
            <a:ext cx="9805059" cy="5003165"/>
          </a:xfrm>
          <a:prstGeom prst="rect">
            <a:avLst/>
          </a:prstGeom>
          <a:noFill/>
        </p:spPr>
        <p:txBody>
          <a:bodyPr wrap="square" rtlCol="0">
            <a:spAutoFit/>
          </a:bodyPr>
          <a:lstStyle/>
          <a:p>
            <a:pPr marL="0" marR="0">
              <a:lnSpc>
                <a:spcPct val="107000"/>
              </a:lnSpc>
              <a:spcBef>
                <a:spcPts val="0"/>
              </a:spcBef>
              <a:spcAft>
                <a:spcPts val="1500"/>
              </a:spcAft>
            </a:pP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Often referred to as </a:t>
            </a:r>
            <a:r>
              <a:rPr lang="en-US" sz="3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“Initial Sanctification”</a:t>
            </a: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occurs at the beginning of our Christian lives.</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500"/>
              </a:spcAft>
            </a:pPr>
            <a:endParaRPr lang="en-US" sz="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500"/>
              </a:spcAft>
            </a:pPr>
            <a:r>
              <a:rPr lang="en-US" sz="3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Salvation:  </a:t>
            </a: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What Christ did for us at the cross:</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Atonement – By His blood offering. </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Ransom –  We were bought with a price – Redemption</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4220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B9865C-7AA3-4D85-825E-E7830DD19644}"/>
              </a:ext>
            </a:extLst>
          </p:cNvPr>
          <p:cNvSpPr txBox="1"/>
          <p:nvPr/>
        </p:nvSpPr>
        <p:spPr>
          <a:xfrm>
            <a:off x="1056904" y="985652"/>
            <a:ext cx="10450286" cy="5539978"/>
          </a:xfrm>
          <a:prstGeom prst="rect">
            <a:avLst/>
          </a:prstGeom>
          <a:noFill/>
        </p:spPr>
        <p:txBody>
          <a:bodyPr wrap="square" rtlCol="0">
            <a:spAutoFit/>
          </a:bodyPr>
          <a:lstStyle/>
          <a:p>
            <a:pPr algn="ctr"/>
            <a:r>
              <a:rPr lang="en-US" sz="4400" b="1" dirty="0">
                <a:latin typeface="Arial" panose="020B0604020202020204" pitchFamily="34" charset="0"/>
                <a:cs typeface="Arial" panose="020B0604020202020204" pitchFamily="34" charset="0"/>
              </a:rPr>
              <a:t>1Thessalonians 5:23 </a:t>
            </a:r>
          </a:p>
          <a:p>
            <a:pPr algn="ctr"/>
            <a:endParaRPr lang="en-US" sz="2400" b="1"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Now may the God of peace Himself </a:t>
            </a:r>
            <a:r>
              <a:rPr lang="en-US" sz="4400" b="1" dirty="0">
                <a:highlight>
                  <a:srgbClr val="FFFF00"/>
                </a:highlight>
                <a:latin typeface="Arial" panose="020B0604020202020204" pitchFamily="34" charset="0"/>
                <a:cs typeface="Arial" panose="020B0604020202020204" pitchFamily="34" charset="0"/>
              </a:rPr>
              <a:t>sanctify</a:t>
            </a:r>
            <a:r>
              <a:rPr lang="en-US" sz="4400" dirty="0">
                <a:latin typeface="Arial" panose="020B0604020202020204" pitchFamily="34" charset="0"/>
                <a:cs typeface="Arial" panose="020B0604020202020204" pitchFamily="34" charset="0"/>
              </a:rPr>
              <a:t> you completely; and </a:t>
            </a:r>
            <a:r>
              <a:rPr lang="en-US" sz="4400" b="1" dirty="0">
                <a:latin typeface="Arial" panose="020B0604020202020204" pitchFamily="34" charset="0"/>
                <a:cs typeface="Arial" panose="020B0604020202020204" pitchFamily="34" charset="0"/>
              </a:rPr>
              <a:t>may your whole spirit, </a:t>
            </a:r>
            <a:r>
              <a:rPr lang="en-US" sz="4800" b="1" dirty="0">
                <a:latin typeface="Arial" panose="020B0604020202020204" pitchFamily="34" charset="0"/>
                <a:cs typeface="Arial" panose="020B0604020202020204" pitchFamily="34" charset="0"/>
              </a:rPr>
              <a:t>soul</a:t>
            </a:r>
            <a:r>
              <a:rPr lang="en-US" sz="4000" b="1" dirty="0">
                <a:latin typeface="Arial" panose="020B0604020202020204" pitchFamily="34" charset="0"/>
                <a:cs typeface="Arial" panose="020B0604020202020204" pitchFamily="34" charset="0"/>
              </a:rPr>
              <a:t>, </a:t>
            </a:r>
            <a:r>
              <a:rPr lang="en-US" sz="4400" b="1" dirty="0">
                <a:latin typeface="Arial" panose="020B0604020202020204" pitchFamily="34" charset="0"/>
                <a:cs typeface="Arial" panose="020B0604020202020204" pitchFamily="34" charset="0"/>
              </a:rPr>
              <a:t>and body </a:t>
            </a:r>
            <a:r>
              <a:rPr lang="en-US" sz="4400" dirty="0">
                <a:latin typeface="Arial" panose="020B0604020202020204" pitchFamily="34" charset="0"/>
                <a:cs typeface="Arial" panose="020B0604020202020204" pitchFamily="34" charset="0"/>
              </a:rPr>
              <a:t>be preserved blameless at the coming of our Lord Jesus Christ.</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03032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56B0D2-570B-4F95-9892-921C94FFC3BE}"/>
              </a:ext>
            </a:extLst>
          </p:cNvPr>
          <p:cNvSpPr txBox="1"/>
          <p:nvPr/>
        </p:nvSpPr>
        <p:spPr>
          <a:xfrm>
            <a:off x="997528" y="0"/>
            <a:ext cx="10438411" cy="6689011"/>
          </a:xfrm>
          <a:prstGeom prst="rect">
            <a:avLst/>
          </a:prstGeom>
          <a:noFill/>
        </p:spPr>
        <p:txBody>
          <a:bodyPr wrap="square" rtlCol="0">
            <a:spAutoFit/>
          </a:bodyPr>
          <a:lstStyle/>
          <a:p>
            <a:pPr marL="228600" marR="0">
              <a:spcBef>
                <a:spcPts val="0"/>
              </a:spcBef>
              <a:spcAft>
                <a:spcPts val="1500"/>
              </a:spcAft>
            </a:pPr>
            <a:endParaRPr lang="en-US"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28600" marR="0">
              <a:spcBef>
                <a:spcPts val="0"/>
              </a:spcBef>
              <a:spcAft>
                <a:spcPts val="1500"/>
              </a:spcAft>
            </a:pPr>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1Corinthians 6:20</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For ye are bought with a price: therefore glorify God in your body, and in your spirit, which are God’s</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228600" marR="0">
              <a:spcBef>
                <a:spcPts val="0"/>
              </a:spcBef>
              <a:spcAft>
                <a:spcPts val="1500"/>
              </a:spcAft>
            </a:pPr>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Titus 2:14</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Who gave himself for us, that he might redeem us from all iniquity, and purify unto himself a peculiar people, zealous of good works.</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228600" marR="0">
              <a:spcBef>
                <a:spcPts val="0"/>
              </a:spcBef>
              <a:spcAft>
                <a:spcPts val="1500"/>
              </a:spcAft>
            </a:pPr>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1Peter 2:9</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But ye are a chosen generation, a royal priesthood, an holy nation, a peculiar people; that ye should shew forth the praises of him who hath called you out of darkness into his </a:t>
            </a:r>
            <a:r>
              <a:rPr lang="en-US"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marvellous</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light:</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228600" marR="0">
              <a:spcBef>
                <a:spcPts val="0"/>
              </a:spcBef>
              <a:spcAft>
                <a:spcPts val="800"/>
              </a:spcAft>
            </a:pPr>
            <a:r>
              <a:rPr lang="en-US" sz="2800" b="1" dirty="0">
                <a:effectLst/>
                <a:latin typeface="Arial" panose="020B0604020202020204" pitchFamily="34" charset="0"/>
                <a:ea typeface="Calibri" panose="020F0502020204030204" pitchFamily="34" charset="0"/>
                <a:cs typeface="Arial" panose="020B0604020202020204" pitchFamily="34" charset="0"/>
              </a:rPr>
              <a:t>Ephesians 1:4</a:t>
            </a:r>
            <a:r>
              <a:rPr lang="en-US" sz="2800" dirty="0">
                <a:effectLst/>
                <a:latin typeface="Arial" panose="020B0604020202020204" pitchFamily="34" charset="0"/>
                <a:ea typeface="Calibri" panose="020F0502020204030204" pitchFamily="34" charset="0"/>
                <a:cs typeface="Arial" panose="020B0604020202020204" pitchFamily="34" charset="0"/>
              </a:rPr>
              <a:t> According as he hath chosen us in him before the foundation of the world, that we should be holy and without blame before him in love:</a:t>
            </a:r>
          </a:p>
          <a:p>
            <a:endParaRPr lang="en-US" dirty="0"/>
          </a:p>
        </p:txBody>
      </p:sp>
    </p:spTree>
    <p:extLst>
      <p:ext uri="{BB962C8B-B14F-4D97-AF65-F5344CB8AC3E}">
        <p14:creationId xmlns:p14="http://schemas.microsoft.com/office/powerpoint/2010/main" val="22085050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B26584-DCC5-4B5D-A9E9-05654CB3F0AB}"/>
              </a:ext>
            </a:extLst>
          </p:cNvPr>
          <p:cNvSpPr txBox="1"/>
          <p:nvPr/>
        </p:nvSpPr>
        <p:spPr>
          <a:xfrm>
            <a:off x="724395" y="665018"/>
            <a:ext cx="10414660" cy="1231106"/>
          </a:xfrm>
          <a:prstGeom prst="rect">
            <a:avLst/>
          </a:prstGeom>
          <a:noFill/>
        </p:spPr>
        <p:txBody>
          <a:bodyPr wrap="square" rtlCol="0">
            <a:spAutoFit/>
          </a:bodyPr>
          <a:lstStyle/>
          <a:p>
            <a:r>
              <a:rPr lang="en-US" sz="28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If you have been born again and are in Christ you were sanctified by the blood of Jesus Christ in Salvation.</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3" name="TextBox 2">
            <a:extLst>
              <a:ext uri="{FF2B5EF4-FFF2-40B4-BE49-F238E27FC236}">
                <a16:creationId xmlns:a16="http://schemas.microsoft.com/office/drawing/2014/main" id="{5D43D938-028A-4D36-ADEC-F984C802ECBA}"/>
              </a:ext>
            </a:extLst>
          </p:cNvPr>
          <p:cNvSpPr txBox="1"/>
          <p:nvPr/>
        </p:nvSpPr>
        <p:spPr>
          <a:xfrm>
            <a:off x="665018" y="1896124"/>
            <a:ext cx="9725891" cy="3581109"/>
          </a:xfrm>
          <a:prstGeom prst="rect">
            <a:avLst/>
          </a:prstGeom>
          <a:noFill/>
        </p:spPr>
        <p:txBody>
          <a:bodyPr wrap="square" rtlCol="0">
            <a:spAutoFit/>
          </a:bodyPr>
          <a:lstStyle/>
          <a:p>
            <a:pPr marL="0" marR="0">
              <a:lnSpc>
                <a:spcPct val="107000"/>
              </a:lnSpc>
              <a:spcBef>
                <a:spcPts val="0"/>
              </a:spcBef>
              <a:spcAft>
                <a:spcPts val="1500"/>
              </a:spcAft>
            </a:pPr>
            <a:r>
              <a:rPr lang="en-US" sz="32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That’s the past work of sanctification.</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 is an initial moral change, a break from the power and love of sin.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 is the point at which believers can count themselves “dead to sin but alive to God</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913551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0DB034-2706-475D-ADF2-A337D198629B}"/>
              </a:ext>
            </a:extLst>
          </p:cNvPr>
          <p:cNvSpPr txBox="1"/>
          <p:nvPr/>
        </p:nvSpPr>
        <p:spPr>
          <a:xfrm>
            <a:off x="795647" y="855023"/>
            <a:ext cx="9987148" cy="513986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Romans 6:11-13</a:t>
            </a:r>
          </a:p>
          <a:p>
            <a:r>
              <a:rPr lang="en-US" sz="36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11 Likewise you also, reckon yourselves to be dead indeed to sin, but alive to God in Christ Jesus our Lord.</a:t>
            </a:r>
          </a:p>
          <a:p>
            <a:r>
              <a:rPr lang="en-US" sz="3200" dirty="0">
                <a:latin typeface="Arial" panose="020B0604020202020204" pitchFamily="34" charset="0"/>
                <a:cs typeface="Arial" panose="020B0604020202020204" pitchFamily="34" charset="0"/>
              </a:rPr>
              <a:t> 12  Therefore do not let sin reign in your mortal body, that you should obey it in its lusts.</a:t>
            </a:r>
          </a:p>
          <a:p>
            <a:r>
              <a:rPr lang="en-US" sz="3200" dirty="0">
                <a:latin typeface="Arial" panose="020B0604020202020204" pitchFamily="34" charset="0"/>
                <a:cs typeface="Arial" panose="020B0604020202020204" pitchFamily="34" charset="0"/>
              </a:rPr>
              <a:t> 13 And do not present your members as instruments of unrighteousness to sin, but present yourselves to God as being alive from the dead, and your members as instruments of righteousness to God.</a:t>
            </a:r>
          </a:p>
        </p:txBody>
      </p:sp>
    </p:spTree>
    <p:extLst>
      <p:ext uri="{BB962C8B-B14F-4D97-AF65-F5344CB8AC3E}">
        <p14:creationId xmlns:p14="http://schemas.microsoft.com/office/powerpoint/2010/main" val="28706275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5AD21-AC58-49FE-A717-FE9A0816053B}"/>
              </a:ext>
            </a:extLst>
          </p:cNvPr>
          <p:cNvSpPr txBox="1"/>
          <p:nvPr/>
        </p:nvSpPr>
        <p:spPr>
          <a:xfrm>
            <a:off x="736270" y="558141"/>
            <a:ext cx="10319657" cy="3447098"/>
          </a:xfrm>
          <a:prstGeom prst="rect">
            <a:avLst/>
          </a:prstGeom>
          <a:noFill/>
        </p:spPr>
        <p:txBody>
          <a:bodyPr wrap="square" rtlCol="0">
            <a:spAutoFit/>
          </a:bodyPr>
          <a:lstStyle/>
          <a:p>
            <a:endParaRPr lang="en-US" sz="4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US" sz="4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sz="4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40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There is a re-orientation of desires,             and we develop a love of righteousness</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013943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5FC139-6E7B-4250-8561-15CE15690D88}"/>
              </a:ext>
            </a:extLst>
          </p:cNvPr>
          <p:cNvSpPr txBox="1"/>
          <p:nvPr/>
        </p:nvSpPr>
        <p:spPr>
          <a:xfrm>
            <a:off x="902525" y="427511"/>
            <a:ext cx="10200904" cy="1138773"/>
          </a:xfrm>
          <a:prstGeom prst="rect">
            <a:avLst/>
          </a:prstGeom>
          <a:noFill/>
        </p:spPr>
        <p:txBody>
          <a:bodyPr wrap="square" rtlCol="0">
            <a:spAutoFit/>
          </a:bodyPr>
          <a:lstStyle/>
          <a:p>
            <a:pPr algn="ctr"/>
            <a:r>
              <a:rPr lang="en-US" sz="40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II. Experiential Sanctification</a:t>
            </a:r>
          </a:p>
          <a:p>
            <a:pPr algn="ctr"/>
            <a:r>
              <a:rPr lang="en-US" sz="2800" dirty="0">
                <a:latin typeface="Arial" panose="020B0604020202020204" pitchFamily="34" charset="0"/>
                <a:ea typeface="Calibri" panose="020F0502020204030204" pitchFamily="34" charset="0"/>
                <a:cs typeface="Arial" panose="020B0604020202020204" pitchFamily="34" charset="0"/>
              </a:rPr>
              <a:t>(The Second Stage or Present stage of Sanctification)</a:t>
            </a:r>
            <a:r>
              <a:rPr lang="en-US" sz="2800" dirty="0">
                <a:effectLst/>
                <a:latin typeface="Arial" panose="020B0604020202020204" pitchFamily="34" charset="0"/>
                <a:ea typeface="Calibri" panose="020F050202020403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00E3ED5-A5D0-4DEB-AE3F-8E743DC30736}"/>
              </a:ext>
            </a:extLst>
          </p:cNvPr>
          <p:cNvSpPr txBox="1"/>
          <p:nvPr/>
        </p:nvSpPr>
        <p:spPr>
          <a:xfrm>
            <a:off x="2177143" y="1823384"/>
            <a:ext cx="7837714"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This is the spiritual growth stage.</a:t>
            </a:r>
          </a:p>
        </p:txBody>
      </p:sp>
      <p:sp>
        <p:nvSpPr>
          <p:cNvPr id="9" name="TextBox 8">
            <a:extLst>
              <a:ext uri="{FF2B5EF4-FFF2-40B4-BE49-F238E27FC236}">
                <a16:creationId xmlns:a16="http://schemas.microsoft.com/office/drawing/2014/main" id="{CBBA84F9-471C-4B29-BE7F-2E01BAA8395E}"/>
              </a:ext>
            </a:extLst>
          </p:cNvPr>
          <p:cNvSpPr txBox="1"/>
          <p:nvPr/>
        </p:nvSpPr>
        <p:spPr>
          <a:xfrm>
            <a:off x="843149" y="2624446"/>
            <a:ext cx="11103428" cy="4031873"/>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2 Peter 3:18 but grow in the grace and knowledge of our Lord and Savior Jesus Christ. To Him be the glory both now and forever.</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2 Cor. 3:18 But we all, with unveiled face, beholding as in a mirror the glory of the Lord, are being transformed into the same image from glory to glory, just as by the Spirit of the Lord.</a:t>
            </a:r>
          </a:p>
        </p:txBody>
      </p:sp>
    </p:spTree>
    <p:extLst>
      <p:ext uri="{BB962C8B-B14F-4D97-AF65-F5344CB8AC3E}">
        <p14:creationId xmlns:p14="http://schemas.microsoft.com/office/powerpoint/2010/main" val="30160666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0D3F20-864B-481A-90C0-F83B8F357937}"/>
              </a:ext>
            </a:extLst>
          </p:cNvPr>
          <p:cNvSpPr txBox="1"/>
          <p:nvPr/>
        </p:nvSpPr>
        <p:spPr>
          <a:xfrm>
            <a:off x="700644" y="700644"/>
            <a:ext cx="10711543" cy="5232202"/>
          </a:xfrm>
          <a:prstGeom prst="rect">
            <a:avLst/>
          </a:prstGeom>
          <a:noFill/>
        </p:spPr>
        <p:txBody>
          <a:bodyPr wrap="square" rtlCol="0">
            <a:spAutoFit/>
          </a:bodyPr>
          <a:lstStyle/>
          <a:p>
            <a:r>
              <a:rPr lang="en-US" sz="4000" dirty="0">
                <a:effectLst/>
                <a:latin typeface="Arial" panose="020B0604020202020204" pitchFamily="34" charset="0"/>
                <a:ea typeface="Calibri" panose="020F0502020204030204" pitchFamily="34" charset="0"/>
                <a:cs typeface="Arial" panose="020B0604020202020204" pitchFamily="34" charset="0"/>
              </a:rPr>
              <a:t>God’s purpose for sanctification is that we might be “conformed into the image of Christ.”</a:t>
            </a:r>
          </a:p>
          <a:p>
            <a:endParaRPr lang="en-US" sz="3600" dirty="0">
              <a:latin typeface="Arial" panose="020B0604020202020204" pitchFamily="34" charset="0"/>
              <a:ea typeface="Calibri" panose="020F0502020204030204" pitchFamily="34" charset="0"/>
              <a:cs typeface="Arial" panose="020B0604020202020204" pitchFamily="34" charset="0"/>
            </a:endParaRPr>
          </a:p>
          <a:p>
            <a:r>
              <a:rPr lang="en-US" sz="4000" dirty="0">
                <a:effectLst/>
                <a:latin typeface="Arial" panose="020B0604020202020204" pitchFamily="34" charset="0"/>
                <a:ea typeface="Calibri" panose="020F0502020204030204" pitchFamily="34" charset="0"/>
                <a:cs typeface="Arial" panose="020B0604020202020204" pitchFamily="34" charset="0"/>
              </a:rPr>
              <a:t>It is here that we are being transformed from a soulish and fleshly man to a “spiritual man.” </a:t>
            </a:r>
          </a:p>
          <a:p>
            <a:endParaRPr lang="en-US" sz="4000" dirty="0">
              <a:latin typeface="Arial" panose="020B0604020202020204" pitchFamily="34" charset="0"/>
              <a:ea typeface="Calibri" panose="020F0502020204030204" pitchFamily="34" charset="0"/>
              <a:cs typeface="Arial" panose="020B0604020202020204" pitchFamily="34" charset="0"/>
            </a:endParaRPr>
          </a:p>
          <a:p>
            <a:r>
              <a:rPr lang="en-US" sz="4000" dirty="0">
                <a:effectLst/>
                <a:latin typeface="Arial" panose="020B0604020202020204" pitchFamily="34" charset="0"/>
                <a:ea typeface="Calibri" panose="020F0502020204030204" pitchFamily="34" charset="0"/>
                <a:cs typeface="Arial" panose="020B0604020202020204" pitchFamily="34" charset="0"/>
              </a:rPr>
              <a:t>We’re learning how to actually live Christ’s Life.</a:t>
            </a:r>
          </a:p>
          <a:p>
            <a:endParaRPr lang="en-US" dirty="0"/>
          </a:p>
        </p:txBody>
      </p:sp>
    </p:spTree>
    <p:extLst>
      <p:ext uri="{BB962C8B-B14F-4D97-AF65-F5344CB8AC3E}">
        <p14:creationId xmlns:p14="http://schemas.microsoft.com/office/powerpoint/2010/main" val="21819534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A6988C-4268-4178-B19F-F9A5227A4B4D}"/>
              </a:ext>
            </a:extLst>
          </p:cNvPr>
          <p:cNvSpPr txBox="1"/>
          <p:nvPr/>
        </p:nvSpPr>
        <p:spPr>
          <a:xfrm>
            <a:off x="629392" y="760021"/>
            <a:ext cx="11055927" cy="4678204"/>
          </a:xfrm>
          <a:prstGeom prst="rect">
            <a:avLst/>
          </a:prstGeom>
          <a:noFill/>
        </p:spPr>
        <p:txBody>
          <a:bodyPr wrap="square" rtlCol="0">
            <a:spAutoFit/>
          </a:bodyPr>
          <a:lstStyle/>
          <a:p>
            <a:r>
              <a:rPr lang="en-US" sz="4000" dirty="0">
                <a:effectLst/>
                <a:latin typeface="Arial" panose="020B0604020202020204" pitchFamily="34" charset="0"/>
                <a:ea typeface="Calibri" panose="020F0502020204030204" pitchFamily="34" charset="0"/>
                <a:cs typeface="Arial" panose="020B0604020202020204" pitchFamily="34" charset="0"/>
              </a:rPr>
              <a:t>The Greek word for </a:t>
            </a:r>
            <a:r>
              <a:rPr lang="en-US" sz="4000" i="1" dirty="0">
                <a:effectLst/>
                <a:latin typeface="Arial" panose="020B0604020202020204" pitchFamily="34" charset="0"/>
                <a:ea typeface="Calibri" panose="020F0502020204030204" pitchFamily="34" charset="0"/>
                <a:cs typeface="Arial" panose="020B0604020202020204" pitchFamily="34" charset="0"/>
              </a:rPr>
              <a:t>conformed </a:t>
            </a:r>
            <a:r>
              <a:rPr lang="en-US" sz="4000" dirty="0">
                <a:effectLst/>
                <a:latin typeface="Arial" panose="020B0604020202020204" pitchFamily="34" charset="0"/>
                <a:ea typeface="Calibri" panose="020F0502020204030204" pitchFamily="34" charset="0"/>
                <a:cs typeface="Arial" panose="020B0604020202020204" pitchFamily="34" charset="0"/>
              </a:rPr>
              <a:t>is </a:t>
            </a:r>
            <a:r>
              <a:rPr lang="en-US" sz="4000" i="1" dirty="0">
                <a:effectLst/>
                <a:latin typeface="Arial" panose="020B0604020202020204" pitchFamily="34" charset="0"/>
                <a:ea typeface="Calibri" panose="020F0502020204030204" pitchFamily="34" charset="0"/>
                <a:cs typeface="Arial" panose="020B0604020202020204" pitchFamily="34" charset="0"/>
              </a:rPr>
              <a:t> </a:t>
            </a:r>
            <a:r>
              <a:rPr lang="en-US" sz="4000" i="1" dirty="0" err="1">
                <a:effectLst/>
                <a:latin typeface="Arial" panose="020B0604020202020204" pitchFamily="34" charset="0"/>
                <a:ea typeface="Calibri" panose="020F0502020204030204" pitchFamily="34" charset="0"/>
                <a:cs typeface="Arial" panose="020B0604020202020204" pitchFamily="34" charset="0"/>
              </a:rPr>
              <a:t>sumorphos</a:t>
            </a:r>
            <a:r>
              <a:rPr lang="en-US" sz="4000" i="1" dirty="0">
                <a:effectLst/>
                <a:latin typeface="Arial" panose="020B0604020202020204" pitchFamily="34" charset="0"/>
                <a:ea typeface="Calibri" panose="020F0502020204030204" pitchFamily="34" charset="0"/>
                <a:cs typeface="Arial" panose="020B0604020202020204" pitchFamily="34" charset="0"/>
              </a:rPr>
              <a:t> </a:t>
            </a:r>
            <a:r>
              <a:rPr lang="en-US" sz="4000" dirty="0">
                <a:effectLst/>
                <a:latin typeface="Arial" panose="020B0604020202020204" pitchFamily="34" charset="0"/>
                <a:ea typeface="Calibri" panose="020F0502020204030204" pitchFamily="34" charset="0"/>
                <a:cs typeface="Arial" panose="020B0604020202020204" pitchFamily="34" charset="0"/>
              </a:rPr>
              <a:t>which means “ to jointly formed or fashioned unto.  </a:t>
            </a:r>
          </a:p>
          <a:p>
            <a:endParaRPr lang="en-US" sz="4000" dirty="0">
              <a:latin typeface="Arial" panose="020B0604020202020204" pitchFamily="34" charset="0"/>
              <a:ea typeface="Calibri" panose="020F0502020204030204" pitchFamily="34" charset="0"/>
              <a:cs typeface="Arial" panose="020B0604020202020204" pitchFamily="34" charset="0"/>
            </a:endParaRPr>
          </a:p>
          <a:p>
            <a:r>
              <a:rPr lang="en-US" sz="4000" dirty="0">
                <a:effectLst/>
                <a:latin typeface="Arial" panose="020B0604020202020204" pitchFamily="34" charset="0"/>
                <a:ea typeface="Calibri" panose="020F0502020204030204" pitchFamily="34" charset="0"/>
                <a:cs typeface="Arial" panose="020B0604020202020204" pitchFamily="34" charset="0"/>
              </a:rPr>
              <a:t>It’s from the root word </a:t>
            </a:r>
            <a:r>
              <a:rPr lang="en-US" sz="4000" i="1" dirty="0">
                <a:effectLst/>
                <a:latin typeface="Arial" panose="020B0604020202020204" pitchFamily="34" charset="0"/>
                <a:ea typeface="Calibri" panose="020F0502020204030204" pitchFamily="34" charset="0"/>
                <a:cs typeface="Arial" panose="020B0604020202020204" pitchFamily="34" charset="0"/>
              </a:rPr>
              <a:t>“sun”, </a:t>
            </a:r>
            <a:r>
              <a:rPr lang="en-US" sz="4000" dirty="0">
                <a:effectLst/>
                <a:latin typeface="Arial" panose="020B0604020202020204" pitchFamily="34" charset="0"/>
                <a:ea typeface="Calibri" panose="020F0502020204030204" pitchFamily="34" charset="0"/>
                <a:cs typeface="Arial" panose="020B0604020202020204" pitchFamily="34" charset="0"/>
              </a:rPr>
              <a:t>which  “union, resemblance or completeness,” and </a:t>
            </a:r>
            <a:r>
              <a:rPr lang="en-US" sz="4000" i="1" dirty="0" err="1">
                <a:effectLst/>
                <a:latin typeface="Arial" panose="020B0604020202020204" pitchFamily="34" charset="0"/>
                <a:ea typeface="Calibri" panose="020F0502020204030204" pitchFamily="34" charset="0"/>
                <a:cs typeface="Arial" panose="020B0604020202020204" pitchFamily="34" charset="0"/>
              </a:rPr>
              <a:t>morphe</a:t>
            </a:r>
            <a:r>
              <a:rPr lang="en-US" sz="4000" i="1" dirty="0">
                <a:effectLst/>
                <a:latin typeface="Arial" panose="020B0604020202020204" pitchFamily="34" charset="0"/>
                <a:ea typeface="Calibri" panose="020F0502020204030204" pitchFamily="34" charset="0"/>
                <a:cs typeface="Arial" panose="020B0604020202020204" pitchFamily="34" charset="0"/>
              </a:rPr>
              <a:t>, </a:t>
            </a:r>
            <a:r>
              <a:rPr lang="en-US" sz="4000" dirty="0">
                <a:effectLst/>
                <a:latin typeface="Arial" panose="020B0604020202020204" pitchFamily="34" charset="0"/>
                <a:ea typeface="Calibri" panose="020F0502020204030204" pitchFamily="34" charset="0"/>
                <a:cs typeface="Arial" panose="020B0604020202020204" pitchFamily="34" charset="0"/>
              </a:rPr>
              <a:t> which means “adjustment or shape.”  </a:t>
            </a:r>
          </a:p>
          <a:p>
            <a:endParaRPr lang="en-US" dirty="0"/>
          </a:p>
        </p:txBody>
      </p:sp>
    </p:spTree>
    <p:extLst>
      <p:ext uri="{BB962C8B-B14F-4D97-AF65-F5344CB8AC3E}">
        <p14:creationId xmlns:p14="http://schemas.microsoft.com/office/powerpoint/2010/main" val="13095148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F05A25-2456-4848-84DF-E20CDC1DAD8B}"/>
              </a:ext>
            </a:extLst>
          </p:cNvPr>
          <p:cNvSpPr txBox="1"/>
          <p:nvPr/>
        </p:nvSpPr>
        <p:spPr>
          <a:xfrm>
            <a:off x="819398" y="1555668"/>
            <a:ext cx="10877798" cy="2862322"/>
          </a:xfrm>
          <a:prstGeom prst="rect">
            <a:avLst/>
          </a:prstGeom>
          <a:noFill/>
        </p:spPr>
        <p:txBody>
          <a:bodyPr wrap="square" rtlCol="0">
            <a:spAutoFit/>
          </a:bodyPr>
          <a:lstStyle/>
          <a:p>
            <a:r>
              <a:rPr lang="en-US" sz="5400" dirty="0">
                <a:effectLst/>
                <a:latin typeface="Arial" panose="020B0604020202020204" pitchFamily="34" charset="0"/>
                <a:ea typeface="Calibri" panose="020F0502020204030204" pitchFamily="34" charset="0"/>
                <a:cs typeface="Arial" panose="020B0604020202020204" pitchFamily="34" charset="0"/>
              </a:rPr>
              <a:t>Experiential sanctification is the process by  which we are shaped or fashioned into His resemblance</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2732828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E18506-51A8-43A4-A0B2-4FECC1B6876E}"/>
              </a:ext>
            </a:extLst>
          </p:cNvPr>
          <p:cNvSpPr txBox="1"/>
          <p:nvPr/>
        </p:nvSpPr>
        <p:spPr>
          <a:xfrm>
            <a:off x="570015" y="795647"/>
            <a:ext cx="10569039" cy="4138762"/>
          </a:xfrm>
          <a:prstGeom prst="rect">
            <a:avLst/>
          </a:prstGeom>
          <a:noFill/>
        </p:spPr>
        <p:txBody>
          <a:bodyPr wrap="square" rtlCol="0">
            <a:spAutoFit/>
          </a:bodyPr>
          <a:lstStyle/>
          <a:p>
            <a:pPr marL="0" marR="0">
              <a:lnSpc>
                <a:spcPct val="107000"/>
              </a:lnSpc>
              <a:spcBef>
                <a:spcPts val="0"/>
              </a:spcBef>
              <a:spcAft>
                <a:spcPts val="800"/>
              </a:spcAft>
            </a:pPr>
            <a:r>
              <a:rPr lang="en-US" sz="4400" dirty="0">
                <a:effectLst/>
                <a:latin typeface="Arial" panose="020B0604020202020204" pitchFamily="34" charset="0"/>
                <a:ea typeface="Calibri" panose="020F0502020204030204" pitchFamily="34" charset="0"/>
                <a:cs typeface="Arial" panose="020B0604020202020204" pitchFamily="34" charset="0"/>
              </a:rPr>
              <a:t>Experiential sanctification is God’s will for everyone.</a:t>
            </a:r>
          </a:p>
          <a:p>
            <a:pPr marL="0" marR="0">
              <a:lnSpc>
                <a:spcPct val="107000"/>
              </a:lnSpc>
              <a:spcBef>
                <a:spcPts val="0"/>
              </a:spcBef>
              <a:spcAft>
                <a:spcPts val="800"/>
              </a:spcAft>
            </a:pPr>
            <a:endParaRPr lang="en-US" sz="44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1Thessalonians 4:3 </a:t>
            </a:r>
          </a:p>
          <a:p>
            <a:pPr marL="0" marR="0">
              <a:lnSpc>
                <a:spcPct val="107000"/>
              </a:lnSpc>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For this is the will of God, your sanctification:</a:t>
            </a:r>
          </a:p>
          <a:p>
            <a:endParaRPr lang="en-US" dirty="0"/>
          </a:p>
        </p:txBody>
      </p:sp>
    </p:spTree>
    <p:extLst>
      <p:ext uri="{BB962C8B-B14F-4D97-AF65-F5344CB8AC3E}">
        <p14:creationId xmlns:p14="http://schemas.microsoft.com/office/powerpoint/2010/main" val="24749613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EEC235-9EAC-4256-BA83-6A77761E0F9D}"/>
              </a:ext>
            </a:extLst>
          </p:cNvPr>
          <p:cNvSpPr txBox="1"/>
          <p:nvPr/>
        </p:nvSpPr>
        <p:spPr>
          <a:xfrm>
            <a:off x="1603170" y="498695"/>
            <a:ext cx="8965870" cy="4732899"/>
          </a:xfrm>
          <a:prstGeom prst="rect">
            <a:avLst/>
          </a:prstGeom>
          <a:noFill/>
        </p:spPr>
        <p:txBody>
          <a:bodyPr wrap="square" rtlCol="0">
            <a:spAutoFit/>
          </a:bodyPr>
          <a:lstStyle/>
          <a:p>
            <a:pPr marL="0" marR="0">
              <a:lnSpc>
                <a:spcPct val="107000"/>
              </a:lnSpc>
              <a:spcBef>
                <a:spcPts val="0"/>
              </a:spcBef>
              <a:spcAft>
                <a:spcPts val="1500"/>
              </a:spcAft>
            </a:pPr>
            <a:r>
              <a:rPr lang="en-US" sz="3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It is only accomplished by…</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1500"/>
              </a:spcAft>
              <a:buFont typeface="+mj-lt"/>
              <a:buAutoNum type="arabicPeriod"/>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 in the knowledge of His Word</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1500"/>
              </a:spcAft>
              <a:buFont typeface="+mj-lt"/>
              <a:buAutoNum type="arabicPeriod"/>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Walking in obedience to His Word.</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1500"/>
              </a:spcAft>
              <a:buFont typeface="+mj-lt"/>
              <a:buAutoNum type="arabicPeriod"/>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By being filled with the Spirit, </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1500"/>
              </a:spcAft>
              <a:buFont typeface="+mj-lt"/>
              <a:buAutoNum type="arabicPeriod"/>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Led by the Spirit,</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1500"/>
              </a:spcAft>
              <a:buFont typeface="+mj-lt"/>
              <a:buAutoNum type="arabicPeriod"/>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Walking in the Spirit.</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051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8049C4-F3DD-43FF-A88A-6A874A63DD72}"/>
              </a:ext>
            </a:extLst>
          </p:cNvPr>
          <p:cNvSpPr txBox="1"/>
          <p:nvPr/>
        </p:nvSpPr>
        <p:spPr>
          <a:xfrm>
            <a:off x="997527" y="950026"/>
            <a:ext cx="9714016" cy="5057475"/>
          </a:xfrm>
          <a:prstGeom prst="rect">
            <a:avLst/>
          </a:prstGeom>
          <a:noFill/>
        </p:spPr>
        <p:txBody>
          <a:bodyPr wrap="square" rtlCol="0">
            <a:spAutoFit/>
          </a:bodyPr>
          <a:lstStyle/>
          <a:p>
            <a:pPr marL="0" marR="0">
              <a:lnSpc>
                <a:spcPct val="107000"/>
              </a:lnSpc>
              <a:spcBef>
                <a:spcPts val="0"/>
              </a:spcBef>
              <a:spcAft>
                <a:spcPts val="1500"/>
              </a:spcAft>
            </a:pPr>
            <a:r>
              <a:rPr lang="en-US" sz="3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2Thessalonians 2:13 </a:t>
            </a:r>
            <a:endParaRPr lang="en-US" sz="3600" b="1"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1500"/>
              </a:spcAft>
            </a:pP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But we are bound to give thanks to God always for you, brethren beloved by the Lord, because God from the beginning </a:t>
            </a:r>
            <a:r>
              <a:rPr lang="en-US" sz="3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chose you for salvation</a:t>
            </a: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through sanctification</a:t>
            </a: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3600" b="1" i="1" dirty="0">
                <a:solidFill>
                  <a:srgbClr val="ED7D31"/>
                </a:solidFill>
                <a:effectLst/>
                <a:latin typeface="Arial" panose="020B0604020202020204" pitchFamily="34" charset="0"/>
                <a:ea typeface="Calibri" panose="020F0502020204030204" pitchFamily="34" charset="0"/>
                <a:cs typeface="Arial" panose="020B0604020202020204" pitchFamily="34" charset="0"/>
              </a:rPr>
              <a:t>(</a:t>
            </a:r>
            <a:r>
              <a:rPr lang="en-US" sz="3600" b="1" i="1" dirty="0" err="1">
                <a:solidFill>
                  <a:srgbClr val="ED7D31"/>
                </a:solidFill>
                <a:effectLst/>
                <a:latin typeface="Arial" panose="020B0604020202020204" pitchFamily="34" charset="0"/>
                <a:ea typeface="Calibri" panose="020F0502020204030204" pitchFamily="34" charset="0"/>
                <a:cs typeface="Arial" panose="020B0604020202020204" pitchFamily="34" charset="0"/>
              </a:rPr>
              <a:t>hagiasmos</a:t>
            </a:r>
            <a:r>
              <a:rPr lang="en-US" sz="3600" b="1" i="1" dirty="0">
                <a:solidFill>
                  <a:srgbClr val="ED7D31"/>
                </a:solidFill>
                <a:effectLst/>
                <a:latin typeface="Arial" panose="020B0604020202020204" pitchFamily="34" charset="0"/>
                <a:ea typeface="Calibri" panose="020F0502020204030204" pitchFamily="34" charset="0"/>
                <a:cs typeface="Arial" panose="020B0604020202020204" pitchFamily="34" charset="0"/>
              </a:rPr>
              <a:t>)</a:t>
            </a:r>
            <a:r>
              <a:rPr lang="en-US" sz="3600" dirty="0">
                <a:solidFill>
                  <a:srgbClr val="ED7D31"/>
                </a:solidFill>
                <a:effectLst/>
                <a:latin typeface="Arial" panose="020B0604020202020204" pitchFamily="34" charset="0"/>
                <a:ea typeface="Calibri" panose="020F0502020204030204" pitchFamily="34" charset="0"/>
                <a:cs typeface="Arial" panose="020B0604020202020204" pitchFamily="34" charset="0"/>
              </a:rPr>
              <a:t>  </a:t>
            </a:r>
            <a:r>
              <a:rPr lang="en-US" sz="3600" dirty="0">
                <a:solidFill>
                  <a:srgbClr val="000000"/>
                </a:solidFill>
                <a:effectLst/>
                <a:latin typeface="Arial" panose="020B0604020202020204" pitchFamily="34" charset="0"/>
                <a:ea typeface="Calibri" panose="020F0502020204030204" pitchFamily="34" charset="0"/>
                <a:cs typeface="Arial" panose="020B0604020202020204" pitchFamily="34" charset="0"/>
              </a:rPr>
              <a:t>by the Spirit and belief in the truth,</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054047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AF29E0-8902-432B-8D04-2F0D90324F74}"/>
              </a:ext>
            </a:extLst>
          </p:cNvPr>
          <p:cNvSpPr txBox="1"/>
          <p:nvPr/>
        </p:nvSpPr>
        <p:spPr>
          <a:xfrm>
            <a:off x="716478" y="2321004"/>
            <a:ext cx="10759044" cy="2215991"/>
          </a:xfrm>
          <a:prstGeom prst="rect">
            <a:avLst/>
          </a:prstGeom>
          <a:noFill/>
        </p:spPr>
        <p:txBody>
          <a:bodyPr wrap="square" rtlCol="0">
            <a:spAutoFit/>
          </a:bodyPr>
          <a:lstStyle/>
          <a:p>
            <a:r>
              <a:rPr lang="en-US" sz="4000" dirty="0">
                <a:effectLst/>
                <a:latin typeface="Arial" panose="020B0604020202020204" pitchFamily="34" charset="0"/>
                <a:ea typeface="Calibri" panose="020F0502020204030204" pitchFamily="34" charset="0"/>
                <a:cs typeface="Arial" panose="020B0604020202020204" pitchFamily="34" charset="0"/>
              </a:rPr>
              <a:t>The teaching surrounding the sanctification of the soul are the central subject of most of the Epistles from Romans to Jude.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40566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75CB3F-3EF3-4992-A75D-4CEB2E219389}"/>
              </a:ext>
            </a:extLst>
          </p:cNvPr>
          <p:cNvSpPr txBox="1"/>
          <p:nvPr/>
        </p:nvSpPr>
        <p:spPr>
          <a:xfrm>
            <a:off x="534390" y="795647"/>
            <a:ext cx="10806545" cy="5663025"/>
          </a:xfrm>
          <a:prstGeom prst="rect">
            <a:avLst/>
          </a:prstGeom>
          <a:noFill/>
        </p:spPr>
        <p:txBody>
          <a:bodyPr wrap="square" rtlCol="0">
            <a:spAutoFit/>
          </a:bodyPr>
          <a:lstStyle/>
          <a:p>
            <a:pPr marL="0" marR="0">
              <a:lnSpc>
                <a:spcPct val="107000"/>
              </a:lnSpc>
              <a:spcBef>
                <a:spcPts val="0"/>
              </a:spcBef>
              <a:spcAft>
                <a:spcPts val="800"/>
              </a:spcAft>
            </a:pPr>
            <a:r>
              <a:rPr lang="en-US" sz="3600" b="1" dirty="0">
                <a:effectLst/>
                <a:latin typeface="Arial" panose="020B0604020202020204" pitchFamily="34" charset="0"/>
                <a:ea typeface="Calibri" panose="020F0502020204030204" pitchFamily="34" charset="0"/>
                <a:cs typeface="Arial" panose="020B0604020202020204" pitchFamily="34" charset="0"/>
              </a:rPr>
              <a:t>Sanctification is how </a:t>
            </a:r>
            <a:r>
              <a:rPr lang="en-US" sz="40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our soul </a:t>
            </a:r>
            <a:r>
              <a:rPr lang="en-US" sz="3600" b="1" dirty="0">
                <a:effectLst/>
                <a:latin typeface="Arial" panose="020B0604020202020204" pitchFamily="34" charset="0"/>
                <a:ea typeface="Calibri" panose="020F0502020204030204" pitchFamily="34" charset="0"/>
                <a:cs typeface="Arial" panose="020B0604020202020204" pitchFamily="34" charset="0"/>
              </a:rPr>
              <a:t>is transformed and saved.</a:t>
            </a:r>
          </a:p>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 </a:t>
            </a:r>
          </a:p>
          <a:p>
            <a:pPr marL="45720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James 1:21</a:t>
            </a:r>
            <a:r>
              <a:rPr lang="en-US" sz="3200" dirty="0">
                <a:effectLst/>
                <a:latin typeface="Arial" panose="020B0604020202020204" pitchFamily="34" charset="0"/>
                <a:ea typeface="Calibri" panose="020F0502020204030204" pitchFamily="34" charset="0"/>
                <a:cs typeface="Arial" panose="020B0604020202020204" pitchFamily="34" charset="0"/>
              </a:rPr>
              <a:t> Therefore lay aside all filthiness and overflow of wickedness, and receive with meekness the implanted word, which </a:t>
            </a:r>
            <a:r>
              <a:rPr lang="en-US" sz="3200" b="1" u="sng" dirty="0">
                <a:effectLst/>
                <a:latin typeface="Arial" panose="020B0604020202020204" pitchFamily="34" charset="0"/>
                <a:ea typeface="Calibri" panose="020F0502020204030204" pitchFamily="34" charset="0"/>
                <a:cs typeface="Arial" panose="020B0604020202020204" pitchFamily="34" charset="0"/>
              </a:rPr>
              <a:t>is able to save your souls.</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When God speaks of the “saving of the soul it’s not the “new birth.”</a:t>
            </a:r>
          </a:p>
        </p:txBody>
      </p:sp>
    </p:spTree>
    <p:extLst>
      <p:ext uri="{BB962C8B-B14F-4D97-AF65-F5344CB8AC3E}">
        <p14:creationId xmlns:p14="http://schemas.microsoft.com/office/powerpoint/2010/main" val="39783757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8632A7-2184-4571-9399-7D8F200F9AED}"/>
              </a:ext>
            </a:extLst>
          </p:cNvPr>
          <p:cNvSpPr txBox="1"/>
          <p:nvPr/>
        </p:nvSpPr>
        <p:spPr>
          <a:xfrm>
            <a:off x="617517" y="700644"/>
            <a:ext cx="10735293" cy="5390194"/>
          </a:xfrm>
          <a:prstGeom prst="rect">
            <a:avLst/>
          </a:prstGeom>
          <a:noFill/>
        </p:spPr>
        <p:txBody>
          <a:bodyPr wrap="square" rtlCol="0">
            <a:spAutoFit/>
          </a:bodyPr>
          <a:lstStyle/>
          <a:p>
            <a:pPr marL="0" marR="0">
              <a:lnSpc>
                <a:spcPct val="107000"/>
              </a:lnSpc>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It is speaking about the cleansing, renewing, and transforming of those who already believe.</a:t>
            </a:r>
          </a:p>
          <a:p>
            <a:pPr marL="0" marR="0">
              <a:lnSpc>
                <a:spcPct val="107000"/>
              </a:lnSpc>
              <a:spcBef>
                <a:spcPts val="0"/>
              </a:spcBef>
              <a:spcAft>
                <a:spcPts val="800"/>
              </a:spcAft>
            </a:pPr>
            <a:endParaRPr lang="en-US" sz="40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4000" b="1" dirty="0">
                <a:effectLst/>
                <a:latin typeface="Arial" panose="020B0604020202020204" pitchFamily="34" charset="0"/>
                <a:ea typeface="Calibri" panose="020F0502020204030204" pitchFamily="34" charset="0"/>
                <a:cs typeface="Arial" panose="020B0604020202020204" pitchFamily="34" charset="0"/>
              </a:rPr>
              <a:t>I John 1:9</a:t>
            </a:r>
            <a:r>
              <a:rPr lang="en-US" sz="4000" dirty="0">
                <a:effectLst/>
                <a:latin typeface="Arial" panose="020B0604020202020204" pitchFamily="34" charset="0"/>
                <a:ea typeface="Calibri" panose="020F0502020204030204" pitchFamily="34" charset="0"/>
                <a:cs typeface="Arial" panose="020B0604020202020204" pitchFamily="34" charset="0"/>
              </a:rPr>
              <a:t> </a:t>
            </a:r>
          </a:p>
          <a:p>
            <a:pPr marL="457200" marR="0">
              <a:lnSpc>
                <a:spcPct val="107000"/>
              </a:lnSpc>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“If we confess our sins, He is faithful and just to forgive us our sins, and to cleanse us from all unrighteousness.”</a:t>
            </a:r>
          </a:p>
          <a:p>
            <a:endParaRPr lang="en-US" dirty="0"/>
          </a:p>
        </p:txBody>
      </p:sp>
    </p:spTree>
    <p:extLst>
      <p:ext uri="{BB962C8B-B14F-4D97-AF65-F5344CB8AC3E}">
        <p14:creationId xmlns:p14="http://schemas.microsoft.com/office/powerpoint/2010/main" val="1244394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56CB80-538C-4FDB-A332-ED0F0112AC42}"/>
              </a:ext>
            </a:extLst>
          </p:cNvPr>
          <p:cNvSpPr txBox="1"/>
          <p:nvPr/>
        </p:nvSpPr>
        <p:spPr>
          <a:xfrm>
            <a:off x="961901" y="795647"/>
            <a:ext cx="10070276" cy="769441"/>
          </a:xfrm>
          <a:prstGeom prst="rect">
            <a:avLst/>
          </a:prstGeom>
          <a:noFill/>
        </p:spPr>
        <p:txBody>
          <a:bodyPr wrap="square" rtlCol="0">
            <a:spAutoFit/>
          </a:bodyPr>
          <a:lstStyle/>
          <a:p>
            <a:pPr algn="ctr"/>
            <a:r>
              <a:rPr lang="en-US" sz="4400" b="1" dirty="0">
                <a:latin typeface="Arial" panose="020B0604020202020204" pitchFamily="34" charset="0"/>
                <a:cs typeface="Arial" panose="020B0604020202020204" pitchFamily="34" charset="0"/>
              </a:rPr>
              <a:t>God’s Pattern for Spiritual Growth</a:t>
            </a:r>
          </a:p>
        </p:txBody>
      </p:sp>
      <p:sp>
        <p:nvSpPr>
          <p:cNvPr id="3" name="TextBox 2">
            <a:extLst>
              <a:ext uri="{FF2B5EF4-FFF2-40B4-BE49-F238E27FC236}">
                <a16:creationId xmlns:a16="http://schemas.microsoft.com/office/drawing/2014/main" id="{CEB1456D-2094-4B0E-8EBF-3B2B4D737FF7}"/>
              </a:ext>
            </a:extLst>
          </p:cNvPr>
          <p:cNvSpPr txBox="1"/>
          <p:nvPr/>
        </p:nvSpPr>
        <p:spPr>
          <a:xfrm>
            <a:off x="1294411" y="2474424"/>
            <a:ext cx="9025247" cy="1846659"/>
          </a:xfrm>
          <a:prstGeom prst="rect">
            <a:avLst/>
          </a:prstGeom>
          <a:noFill/>
        </p:spPr>
        <p:txBody>
          <a:bodyPr wrap="square" rtlCol="0">
            <a:spAutoFit/>
          </a:bodyPr>
          <a:lstStyle/>
          <a:p>
            <a:pPr algn="ctr"/>
            <a:r>
              <a:rPr lang="en-US" sz="48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What are the ways in which this can be accomplished?</a:t>
            </a:r>
            <a:endParaRPr lang="en-US" sz="4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630982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C24867-E2C1-438B-A279-2A1E3CB65CCD}"/>
              </a:ext>
            </a:extLst>
          </p:cNvPr>
          <p:cNvSpPr txBox="1"/>
          <p:nvPr/>
        </p:nvSpPr>
        <p:spPr>
          <a:xfrm>
            <a:off x="653143" y="665018"/>
            <a:ext cx="10592789" cy="5744201"/>
          </a:xfrm>
          <a:prstGeom prst="rect">
            <a:avLst/>
          </a:prstGeom>
          <a:noFill/>
        </p:spPr>
        <p:txBody>
          <a:bodyPr wrap="square" rtlCol="0">
            <a:spAutoFit/>
          </a:bodyPr>
          <a:lstStyle/>
          <a:p>
            <a:pPr marL="0" marR="0">
              <a:lnSpc>
                <a:spcPct val="107000"/>
              </a:lnSpc>
              <a:spcBef>
                <a:spcPts val="0"/>
              </a:spcBef>
              <a:spcAft>
                <a:spcPts val="1500"/>
              </a:spcAft>
            </a:pPr>
            <a:r>
              <a:rPr lang="en-US" sz="4400" b="1" dirty="0">
                <a:solidFill>
                  <a:srgbClr val="002060"/>
                </a:solidFill>
                <a:latin typeface="Arial" panose="020B0604020202020204" pitchFamily="34" charset="0"/>
                <a:ea typeface="Calibri" panose="020F0502020204030204" pitchFamily="34" charset="0"/>
                <a:cs typeface="Arial" panose="020B0604020202020204" pitchFamily="34" charset="0"/>
              </a:rPr>
              <a:t>First:</a:t>
            </a:r>
            <a:endParaRPr lang="en-US" sz="4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God’s pattern for spiritual growth starts with understanding what the Bible says and what it means.</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To know truth you must know what the Bible says and what it means.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1500"/>
              </a:spcAft>
            </a:pPr>
            <a:r>
              <a:rPr lang="en-US" sz="32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How do we come to know what the Bible says?</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1500"/>
              </a:spcAft>
            </a:pPr>
            <a:r>
              <a:rPr lang="en-US" sz="32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Ans.</a:t>
            </a: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By hearing and receiving and studying the Word of God.</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543348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1F7BA-91D4-43E2-9200-5835C79CCF72}"/>
              </a:ext>
            </a:extLst>
          </p:cNvPr>
          <p:cNvSpPr txBox="1"/>
          <p:nvPr/>
        </p:nvSpPr>
        <p:spPr>
          <a:xfrm>
            <a:off x="558140" y="546265"/>
            <a:ext cx="11210307" cy="6265946"/>
          </a:xfrm>
          <a:prstGeom prst="rect">
            <a:avLst/>
          </a:prstGeom>
          <a:noFill/>
        </p:spPr>
        <p:txBody>
          <a:bodyPr wrap="square" rtlCol="0">
            <a:spAutoFit/>
          </a:bodyPr>
          <a:lstStyle/>
          <a:p>
            <a:pPr marL="0" marR="0">
              <a:lnSpc>
                <a:spcPct val="107000"/>
              </a:lnSpc>
              <a:spcBef>
                <a:spcPts val="0"/>
              </a:spcBef>
              <a:spcAft>
                <a:spcPts val="1500"/>
              </a:spcAft>
            </a:pPr>
            <a:r>
              <a:rPr lang="en-US" sz="3200" b="1" dirty="0">
                <a:effectLst/>
                <a:latin typeface="Arial" panose="020B0604020202020204" pitchFamily="34" charset="0"/>
                <a:ea typeface="Times New Roman" panose="02020603050405020304" pitchFamily="18" charset="0"/>
                <a:cs typeface="Arial" panose="020B0604020202020204" pitchFamily="34" charset="0"/>
              </a:rPr>
              <a:t>True sanctification begins with renewing your mind.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500"/>
              </a:spcAft>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 must know the truth, plain and simple.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You’re not going to get there through some emotional or mystical, </a:t>
            </a:r>
            <a:r>
              <a:rPr lang="en-US" sz="3200" dirty="0" err="1">
                <a:solidFill>
                  <a:srgbClr val="4E4E4E"/>
                </a:solidFill>
                <a:effectLst/>
                <a:latin typeface="Arial" panose="020B0604020202020204" pitchFamily="34" charset="0"/>
                <a:ea typeface="Times New Roman" panose="02020603050405020304" pitchFamily="18" charset="0"/>
                <a:cs typeface="Arial" panose="020B0604020202020204" pitchFamily="34" charset="0"/>
              </a:rPr>
              <a:t>ritural</a:t>
            </a: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experience.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Spiritual growth don’t just happen.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It requires the discipline of constantly putting God’s truth in your mind.</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A lack of biblical knowledge will always retard your spiritual growth.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830387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513F84-1F79-4FAB-B66D-C5396F0F971D}"/>
              </a:ext>
            </a:extLst>
          </p:cNvPr>
          <p:cNvSpPr txBox="1"/>
          <p:nvPr/>
        </p:nvSpPr>
        <p:spPr>
          <a:xfrm>
            <a:off x="653143" y="593766"/>
            <a:ext cx="10450286" cy="4047262"/>
          </a:xfrm>
          <a:prstGeom prst="rect">
            <a:avLst/>
          </a:prstGeom>
          <a:noFill/>
        </p:spPr>
        <p:txBody>
          <a:bodyPr wrap="square" rtlCol="0">
            <a:spAutoFit/>
          </a:bodyPr>
          <a:lstStyle/>
          <a:p>
            <a:pPr marL="342900" marR="0" lvl="0" indent="-342900">
              <a:lnSpc>
                <a:spcPct val="107000"/>
              </a:lnSpc>
              <a:spcBef>
                <a:spcPts val="0"/>
              </a:spcBef>
              <a:spcAft>
                <a:spcPts val="1500"/>
              </a:spcAft>
              <a:buFont typeface="Symbol" panose="05050102010706020507" pitchFamily="18" charset="2"/>
              <a:buChar char=""/>
            </a:pPr>
            <a:r>
              <a:rPr lang="en-US" sz="40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Apart from the truth of Scripture, there simply is no mechanism to restrain your sinful flesh. </a:t>
            </a:r>
            <a:endParaRPr lang="en-US" sz="4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40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The only certain method for true spiritual growth starts with absorbing God’s Word.</a:t>
            </a:r>
            <a:endParaRPr lang="en-US" sz="4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325304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8F015A-BA67-423D-B416-DB7E53FC0577}"/>
              </a:ext>
            </a:extLst>
          </p:cNvPr>
          <p:cNvSpPr txBox="1"/>
          <p:nvPr/>
        </p:nvSpPr>
        <p:spPr>
          <a:xfrm>
            <a:off x="534390" y="534390"/>
            <a:ext cx="11435937" cy="7197868"/>
          </a:xfrm>
          <a:prstGeom prst="rect">
            <a:avLst/>
          </a:prstGeom>
          <a:noFill/>
        </p:spPr>
        <p:txBody>
          <a:bodyPr wrap="square" rtlCol="0">
            <a:spAutoFit/>
          </a:bodyPr>
          <a:lstStyle/>
          <a:p>
            <a:r>
              <a:rPr lang="en-US" sz="4400" b="1" dirty="0">
                <a:latin typeface="Arial" panose="020B0604020202020204" pitchFamily="34" charset="0"/>
                <a:cs typeface="Arial" panose="020B0604020202020204" pitchFamily="34" charset="0"/>
              </a:rPr>
              <a:t>Second:</a:t>
            </a:r>
          </a:p>
          <a:p>
            <a:endParaRPr lang="en-US" sz="1000" b="1" dirty="0">
              <a:latin typeface="Arial" panose="020B0604020202020204" pitchFamily="34" charset="0"/>
              <a:cs typeface="Arial" panose="020B0604020202020204" pitchFamily="34" charset="0"/>
            </a:endParaRPr>
          </a:p>
          <a:p>
            <a:pPr marL="0" marR="0">
              <a:lnSpc>
                <a:spcPct val="107000"/>
              </a:lnSpc>
              <a:spcBef>
                <a:spcPts val="0"/>
              </a:spcBef>
              <a:spcAft>
                <a:spcPts val="1500"/>
              </a:spcAft>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As you grow in your understanding of the Bible, you begin to develop convictions out of that understanding.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28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Those convictions or beliefs determine how you live.</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28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As God’s truth takes over your mind, it produces principles that you do not desire to violate.</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28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That is sanctification—it’s the transformation of your heart and your will that compels you to obey God’s Word.</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28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Obedience is required over sacrifice. </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ts val="1500"/>
              </a:lnSpc>
              <a:spcBef>
                <a:spcPts val="0"/>
              </a:spcBef>
              <a:spcAft>
                <a:spcPts val="1500"/>
              </a:spcAft>
            </a:pPr>
            <a:r>
              <a:rPr lang="en-US" sz="28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 I Samuel 15:22 – “…to obey is better than sacrifice…”)</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endParaRPr lang="en-US" sz="3200" b="1" dirty="0">
              <a:latin typeface="Arial" panose="020B0604020202020204" pitchFamily="34" charset="0"/>
              <a:cs typeface="Arial" panose="020B0604020202020204" pitchFamily="34" charset="0"/>
            </a:endParaRPr>
          </a:p>
          <a:p>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62110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5D7C30-CA68-4E55-B3B8-B37FBCAD9FD9}"/>
              </a:ext>
            </a:extLst>
          </p:cNvPr>
          <p:cNvSpPr txBox="1"/>
          <p:nvPr/>
        </p:nvSpPr>
        <p:spPr>
          <a:xfrm>
            <a:off x="793667" y="386949"/>
            <a:ext cx="10604665" cy="5787738"/>
          </a:xfrm>
          <a:prstGeom prst="rect">
            <a:avLst/>
          </a:prstGeom>
          <a:noFill/>
        </p:spPr>
        <p:txBody>
          <a:bodyPr wrap="square" rtlCol="0">
            <a:spAutoFit/>
          </a:bodyPr>
          <a:lstStyle/>
          <a:p>
            <a:pPr marL="342900" marR="0" lvl="0" indent="-342900">
              <a:lnSpc>
                <a:spcPct val="107000"/>
              </a:lnSpc>
              <a:spcBef>
                <a:spcPts val="0"/>
              </a:spcBef>
              <a:spcAft>
                <a:spcPts val="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Convictions won’t compromise, no matter the cost.</a:t>
            </a:r>
          </a:p>
          <a:p>
            <a:pPr marR="0" lvl="0">
              <a:lnSpc>
                <a:spcPct val="107000"/>
              </a:lnSpc>
              <a:spcBef>
                <a:spcPts val="0"/>
              </a:spcBef>
              <a:spcAft>
                <a:spcPts val="50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When you read the Bible, you’re not just trying to know it academically.</a:t>
            </a:r>
          </a:p>
          <a:p>
            <a:pPr marR="0" lvl="0">
              <a:lnSpc>
                <a:spcPct val="107000"/>
              </a:lnSpc>
              <a:spcBef>
                <a:spcPts val="0"/>
              </a:spcBef>
              <a:spcAft>
                <a:spcPts val="1500"/>
              </a:spcAft>
            </a:pPr>
            <a:endParaRPr lang="en-US" sz="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You’re studying the Word of God to develop a set of convictions that…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1257300" lvl="2" indent="-342900">
              <a:lnSpc>
                <a:spcPct val="107000"/>
              </a:lnSpc>
              <a:spcAft>
                <a:spcPts val="1500"/>
              </a:spcAft>
              <a:buFont typeface="Arial" panose="020B0604020202020204" pitchFamily="34" charset="0"/>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rule your life,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1257300" lvl="2" indent="-342900">
              <a:lnSpc>
                <a:spcPct val="107000"/>
              </a:lnSpc>
              <a:spcAft>
                <a:spcPts val="1500"/>
              </a:spcAft>
              <a:buFont typeface="Arial" panose="020B0604020202020204" pitchFamily="34" charset="0"/>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inform your conscience,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1257300" lvl="2" indent="-342900">
              <a:lnSpc>
                <a:spcPct val="107000"/>
              </a:lnSpc>
              <a:spcAft>
                <a:spcPts val="1500"/>
              </a:spcAft>
              <a:buFont typeface="Arial" panose="020B0604020202020204" pitchFamily="34" charset="0"/>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and guide you toward greater Christlikeness.</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415955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590301-E4A1-42DD-BFED-75EE6B74556F}"/>
              </a:ext>
            </a:extLst>
          </p:cNvPr>
          <p:cNvSpPr txBox="1"/>
          <p:nvPr/>
        </p:nvSpPr>
        <p:spPr>
          <a:xfrm>
            <a:off x="760021" y="653143"/>
            <a:ext cx="9595262" cy="5724324"/>
          </a:xfrm>
          <a:prstGeom prst="rect">
            <a:avLst/>
          </a:prstGeom>
          <a:noFill/>
        </p:spPr>
        <p:txBody>
          <a:bodyPr wrap="square" rtlCol="0">
            <a:spAutoFit/>
          </a:bodyPr>
          <a:lstStyle/>
          <a:p>
            <a:r>
              <a:rPr lang="en-US" sz="4400" b="1" dirty="0">
                <a:latin typeface="Arial" panose="020B0604020202020204" pitchFamily="34" charset="0"/>
                <a:cs typeface="Arial" panose="020B0604020202020204" pitchFamily="34" charset="0"/>
              </a:rPr>
              <a:t>Th</a:t>
            </a:r>
            <a:r>
              <a:rPr lang="en-US" sz="4800" b="1" dirty="0">
                <a:latin typeface="Arial" panose="020B0604020202020204" pitchFamily="34" charset="0"/>
                <a:cs typeface="Arial" panose="020B0604020202020204" pitchFamily="34" charset="0"/>
              </a:rPr>
              <a:t>ird:</a:t>
            </a:r>
          </a:p>
          <a:p>
            <a:endParaRPr lang="en-US" sz="1050" b="1" dirty="0">
              <a:latin typeface="Arial" panose="020B0604020202020204" pitchFamily="34" charset="0"/>
              <a:cs typeface="Arial" panose="020B0604020202020204" pitchFamily="34" charset="0"/>
            </a:endParaRPr>
          </a:p>
          <a:p>
            <a:r>
              <a:rPr lang="en-US" sz="32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The third step in the biblical process of sanctification is </a:t>
            </a:r>
            <a:r>
              <a:rPr lang="en-US" sz="3200" b="1" i="1" dirty="0">
                <a:solidFill>
                  <a:srgbClr val="4E4E4E"/>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affection</a:t>
            </a:r>
            <a:r>
              <a:rPr lang="en-US" sz="3200" b="1" dirty="0">
                <a:solidFill>
                  <a:srgbClr val="4E4E4E"/>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a:t>
            </a:r>
          </a:p>
          <a:p>
            <a:pPr marL="457200" marR="0">
              <a:lnSpc>
                <a:spcPts val="1500"/>
              </a:lnSpc>
              <a:spcBef>
                <a:spcPts val="0"/>
              </a:spcBef>
              <a:spcAft>
                <a:spcPts val="1500"/>
              </a:spcAft>
            </a:pPr>
            <a:endParaRPr lang="en-US" sz="2400" dirty="0">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Colossians  3:2 Set your affection on things above, not on things on the earth.</a:t>
            </a:r>
          </a:p>
          <a:p>
            <a:pPr marL="457200" marR="0">
              <a:lnSpc>
                <a:spcPct val="107000"/>
              </a:lnSpc>
              <a:spcBef>
                <a:spcPts val="0"/>
              </a:spcBef>
              <a:spcAft>
                <a:spcPts val="1500"/>
              </a:spcAft>
            </a:pPr>
            <a:endParaRPr lang="en-US" sz="10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endParaRPr>
          </a:p>
          <a:p>
            <a:pPr marL="457200" marR="0">
              <a:lnSpc>
                <a:spcPct val="107000"/>
              </a:lnSpc>
              <a:spcBef>
                <a:spcPts val="0"/>
              </a:spcBef>
              <a:spcAft>
                <a:spcPts val="1500"/>
              </a:spcAft>
            </a:pPr>
            <a:r>
              <a:rPr lang="en-US" sz="24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David said in Psalm 19, </a:t>
            </a:r>
            <a:r>
              <a:rPr lang="en-US" sz="24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the Word of God is “more desirable than gold, yes, than much fine gold; sweeter also than honey and the drippings of the honeycomb.” </a:t>
            </a:r>
            <a:endParaRPr lang="en-US" sz="18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endParaRPr>
          </a:p>
          <a:p>
            <a:pPr marR="0">
              <a:lnSpc>
                <a:spcPct val="107000"/>
              </a:lnSpc>
              <a:spcBef>
                <a:spcPts val="0"/>
              </a:spcBef>
              <a:spcAft>
                <a:spcPts val="1500"/>
              </a:spcAft>
            </a:pPr>
            <a:r>
              <a:rPr lang="en-US" sz="28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Loving God’s Word is an inescapable attitude that will be reflected in the process of our sanctification.</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765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D1A45F-CA08-44C0-8326-86F7F13ECE6B}"/>
              </a:ext>
            </a:extLst>
          </p:cNvPr>
          <p:cNvSpPr txBox="1"/>
          <p:nvPr/>
        </p:nvSpPr>
        <p:spPr>
          <a:xfrm>
            <a:off x="1456706" y="2256312"/>
            <a:ext cx="9393382" cy="2308324"/>
          </a:xfrm>
          <a:prstGeom prst="rect">
            <a:avLst/>
          </a:prstGeom>
          <a:noFill/>
        </p:spPr>
        <p:txBody>
          <a:bodyPr wrap="square" rtlCol="0">
            <a:spAutoFit/>
          </a:bodyPr>
          <a:lstStyle/>
          <a:p>
            <a:r>
              <a:rPr lang="en-US" sz="4800" dirty="0">
                <a:latin typeface="Arial" panose="020B0604020202020204" pitchFamily="34" charset="0"/>
                <a:cs typeface="Arial" panose="020B0604020202020204" pitchFamily="34" charset="0"/>
              </a:rPr>
              <a:t>What is the relationship between “Salvation” and “Sanctification” and the Spiritual Life ?</a:t>
            </a:r>
          </a:p>
        </p:txBody>
      </p:sp>
    </p:spTree>
    <p:extLst>
      <p:ext uri="{BB962C8B-B14F-4D97-AF65-F5344CB8AC3E}">
        <p14:creationId xmlns:p14="http://schemas.microsoft.com/office/powerpoint/2010/main" val="27872034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B79CA9-8CD1-4C8A-B57E-BA5EA20B1CD9}"/>
              </a:ext>
            </a:extLst>
          </p:cNvPr>
          <p:cNvSpPr txBox="1"/>
          <p:nvPr/>
        </p:nvSpPr>
        <p:spPr>
          <a:xfrm>
            <a:off x="510639" y="700644"/>
            <a:ext cx="11055927" cy="5673028"/>
          </a:xfrm>
          <a:prstGeom prst="rect">
            <a:avLst/>
          </a:prstGeom>
          <a:noFill/>
        </p:spPr>
        <p:txBody>
          <a:bodyPr wrap="square" rtlCol="0">
            <a:spAutoFit/>
          </a:bodyPr>
          <a:lstStyle/>
          <a:p>
            <a:pPr marL="0" marR="0">
              <a:lnSpc>
                <a:spcPct val="107000"/>
              </a:lnSpc>
              <a:spcBef>
                <a:spcPts val="0"/>
              </a:spcBef>
              <a:spcAft>
                <a:spcPts val="1500"/>
              </a:spcAft>
            </a:pPr>
            <a:r>
              <a:rPr lang="en-US" sz="36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What you don’t do to produce “Spiritual growth.</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6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 don’t</a:t>
            </a:r>
            <a:r>
              <a:rPr lang="en-US" sz="36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read the Bible as mere education. </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6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 don’t</a:t>
            </a:r>
            <a:r>
              <a:rPr lang="en-US" sz="36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read it as a curiosity meant simply for intellectual stimulation. </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6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 don’t</a:t>
            </a:r>
            <a:r>
              <a:rPr lang="en-US" sz="36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study it just to win an argument.  </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6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 don’t</a:t>
            </a:r>
            <a:r>
              <a:rPr lang="en-US" sz="36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approach it casually or carelessly, </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600" b="1"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 don’t</a:t>
            </a:r>
            <a:r>
              <a:rPr lang="en-US" sz="36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 disregard its truth.</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768896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1588B1-A6B7-4F52-85AD-0CAD1C61418D}"/>
              </a:ext>
            </a:extLst>
          </p:cNvPr>
          <p:cNvSpPr txBox="1"/>
          <p:nvPr/>
        </p:nvSpPr>
        <p:spPr>
          <a:xfrm>
            <a:off x="724395" y="665018"/>
            <a:ext cx="10379034" cy="5354286"/>
          </a:xfrm>
          <a:prstGeom prst="rect">
            <a:avLst/>
          </a:prstGeom>
          <a:noFill/>
        </p:spPr>
        <p:txBody>
          <a:bodyPr wrap="square" rtlCol="0">
            <a:spAutoFit/>
          </a:bodyPr>
          <a:lstStyle/>
          <a:p>
            <a:pPr marL="0" marR="0">
              <a:lnSpc>
                <a:spcPct val="107000"/>
              </a:lnSpc>
              <a:spcBef>
                <a:spcPts val="0"/>
              </a:spcBef>
              <a:spcAft>
                <a:spcPts val="1500"/>
              </a:spcAft>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If you’re truly growing, you come to Scripture eager for the spiritual nourishment it alone provides.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Peter wrote, “Like newborn babies, long for the pure milk of the word, so that by it you may grow” </a:t>
            </a:r>
            <a:r>
              <a:rPr lang="en-US" sz="2400" dirty="0">
                <a:solidFill>
                  <a:srgbClr val="4E4E4E"/>
                </a:solidFill>
                <a:latin typeface="Arial" panose="020B0604020202020204" pitchFamily="34" charset="0"/>
                <a:ea typeface="Times New Roman" panose="02020603050405020304" pitchFamily="18" charset="0"/>
                <a:cs typeface="Arial" panose="020B0604020202020204" pitchFamily="34" charset="0"/>
              </a:rPr>
              <a:t>1 Pet. 2:2</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Your affection and hunger for God’s truth will be unquenchable, and nothing will keep you from it.</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1500"/>
              </a:spcAft>
              <a:buFont typeface="Symbol" panose="05050102010706020507" pitchFamily="18" charset="2"/>
              <a:buChar char=""/>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If you truly love God’s Word it will shape the way you live. It can’t shape the way you live if you don’t know it.</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412992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05A65D-889E-4623-A1BD-AD4C3EE3D2A6}"/>
              </a:ext>
            </a:extLst>
          </p:cNvPr>
          <p:cNvSpPr txBox="1"/>
          <p:nvPr/>
        </p:nvSpPr>
        <p:spPr>
          <a:xfrm>
            <a:off x="486888" y="558140"/>
            <a:ext cx="11079678" cy="6023957"/>
          </a:xfrm>
          <a:prstGeom prst="rect">
            <a:avLst/>
          </a:prstGeom>
          <a:noFill/>
        </p:spPr>
        <p:txBody>
          <a:bodyPr wrap="square" rtlCol="0">
            <a:spAutoFit/>
          </a:bodyPr>
          <a:lstStyle/>
          <a:p>
            <a:pPr marL="0" marR="0">
              <a:lnSpc>
                <a:spcPct val="107000"/>
              </a:lnSpc>
              <a:spcBef>
                <a:spcPts val="0"/>
              </a:spcBef>
              <a:spcAft>
                <a:spcPts val="1500"/>
              </a:spcAft>
            </a:pPr>
            <a:r>
              <a:rPr lang="en-US" sz="3200" dirty="0">
                <a:solidFill>
                  <a:srgbClr val="4E4E4E"/>
                </a:solidFill>
                <a:effectLst/>
                <a:latin typeface="Arial" panose="020B0604020202020204" pitchFamily="34" charset="0"/>
                <a:ea typeface="Times New Roman" panose="02020603050405020304" pitchFamily="18" charset="0"/>
                <a:cs typeface="Arial" panose="020B0604020202020204" pitchFamily="34" charset="0"/>
              </a:rPr>
              <a:t>That’s why any methods or patterns for spiritual growth that don’t start with the study of God’s truth cannot lead you to true sanctification.</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500"/>
              </a:spcAft>
            </a:pPr>
            <a:r>
              <a:rPr lang="en-US"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sanctification of the whole person—body, soul, and spirit—will finally be complete when the Lord Jesus returns and we receive glorified bodies.</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indent="457200">
              <a:spcBef>
                <a:spcPts val="0"/>
              </a:spcBef>
              <a:spcAft>
                <a:spcPts val="1500"/>
              </a:spcAft>
            </a:pPr>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1Thessalonians 5:23 </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150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And the very God of peace sanctify you wholly; and I pray God your whole spirit and soul and body be preserved blameless unto the coming of our Lord Jesus Christ.</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881977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45C506-9703-41FC-AC72-BF5AD09CF6DF}"/>
              </a:ext>
            </a:extLst>
          </p:cNvPr>
          <p:cNvSpPr txBox="1"/>
          <p:nvPr/>
        </p:nvSpPr>
        <p:spPr>
          <a:xfrm>
            <a:off x="748146" y="863426"/>
            <a:ext cx="11008426" cy="5131148"/>
          </a:xfrm>
          <a:prstGeom prst="rect">
            <a:avLst/>
          </a:prstGeom>
          <a:noFill/>
        </p:spPr>
        <p:txBody>
          <a:bodyPr wrap="square" rtlCol="0">
            <a:spAutoFit/>
          </a:bodyPr>
          <a:lstStyle/>
          <a:p>
            <a:pPr marL="0" marR="0">
              <a:lnSpc>
                <a:spcPct val="107000"/>
              </a:lnSpc>
              <a:spcBef>
                <a:spcPts val="0"/>
              </a:spcBef>
              <a:spcAft>
                <a:spcPts val="1500"/>
              </a:spcAft>
            </a:pPr>
            <a:r>
              <a:rPr lang="en-US" sz="40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III. The third and final stage of sanctification occurs in the future. </a:t>
            </a:r>
          </a:p>
          <a:p>
            <a:pPr marL="0" marR="0">
              <a:spcBef>
                <a:spcPts val="0"/>
              </a:spcBef>
              <a:spcAft>
                <a:spcPts val="1500"/>
              </a:spcAft>
            </a:pPr>
            <a:endParaRPr lang="en-US" sz="105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When Christ returns for His bride…</a:t>
            </a:r>
          </a:p>
          <a:p>
            <a:pPr marL="0" marR="0">
              <a:lnSpc>
                <a:spcPts val="165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457200">
              <a:spcBef>
                <a:spcPts val="0"/>
              </a:spcBef>
              <a:spcAft>
                <a:spcPts val="800"/>
              </a:spcAft>
            </a:pPr>
            <a:r>
              <a:rPr lang="en-US" sz="2800" b="1" dirty="0">
                <a:effectLst/>
                <a:latin typeface="Arial" panose="020B0604020202020204" pitchFamily="34" charset="0"/>
                <a:ea typeface="Calibri" panose="020F0502020204030204" pitchFamily="34" charset="0"/>
                <a:cs typeface="Arial" panose="020B0604020202020204" pitchFamily="34" charset="0"/>
              </a:rPr>
              <a:t>Ephesians 5:27	</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That He </a:t>
            </a:r>
            <a:r>
              <a:rPr lang="en-US" sz="2800" i="1" dirty="0">
                <a:solidFill>
                  <a:srgbClr val="7030A0"/>
                </a:solidFill>
                <a:effectLst/>
                <a:latin typeface="Arial" panose="020B0604020202020204" pitchFamily="34" charset="0"/>
                <a:ea typeface="Calibri" panose="020F0502020204030204" pitchFamily="34" charset="0"/>
                <a:cs typeface="Arial" panose="020B0604020202020204" pitchFamily="34" charset="0"/>
              </a:rPr>
              <a:t>[Jesus Christ]</a:t>
            </a:r>
            <a:r>
              <a:rPr lang="en-US" sz="2800" dirty="0">
                <a:solidFill>
                  <a:srgbClr val="7030A0"/>
                </a:solidFill>
                <a:effectLst/>
                <a:latin typeface="Arial" panose="020B0604020202020204" pitchFamily="34" charset="0"/>
                <a:ea typeface="Calibri" panose="020F0502020204030204" pitchFamily="34" charset="0"/>
                <a:cs typeface="Arial" panose="020B0604020202020204" pitchFamily="34" charset="0"/>
              </a:rPr>
              <a:t> </a:t>
            </a:r>
            <a:r>
              <a:rPr lang="en-US" sz="2800" dirty="0">
                <a:effectLst/>
                <a:latin typeface="Arial" panose="020B0604020202020204" pitchFamily="34" charset="0"/>
                <a:ea typeface="Calibri" panose="020F0502020204030204" pitchFamily="34" charset="0"/>
                <a:cs typeface="Arial" panose="020B0604020202020204" pitchFamily="34" charset="0"/>
              </a:rPr>
              <a:t>might present </a:t>
            </a:r>
            <a:r>
              <a:rPr lang="en-US" sz="2800" i="1" dirty="0">
                <a:solidFill>
                  <a:srgbClr val="7030A0"/>
                </a:solidFill>
                <a:effectLst/>
                <a:latin typeface="Arial" panose="020B0604020202020204" pitchFamily="34" charset="0"/>
                <a:ea typeface="Calibri" panose="020F0502020204030204" pitchFamily="34" charset="0"/>
                <a:cs typeface="Arial" panose="020B0604020202020204" pitchFamily="34" charset="0"/>
              </a:rPr>
              <a:t>[the church]</a:t>
            </a:r>
            <a:r>
              <a:rPr lang="en-US" sz="2800" dirty="0">
                <a:solidFill>
                  <a:srgbClr val="7030A0"/>
                </a:solidFill>
                <a:effectLst/>
                <a:latin typeface="Arial" panose="020B0604020202020204" pitchFamily="34" charset="0"/>
                <a:ea typeface="Calibri" panose="020F0502020204030204" pitchFamily="34" charset="0"/>
                <a:cs typeface="Arial" panose="020B0604020202020204" pitchFamily="34" charset="0"/>
              </a:rPr>
              <a:t> </a:t>
            </a:r>
            <a:r>
              <a:rPr lang="en-US" sz="2800" dirty="0">
                <a:effectLst/>
                <a:latin typeface="Arial" panose="020B0604020202020204" pitchFamily="34" charset="0"/>
                <a:ea typeface="Calibri" panose="020F0502020204030204" pitchFamily="34" charset="0"/>
                <a:cs typeface="Arial" panose="020B0604020202020204" pitchFamily="34" charset="0"/>
              </a:rPr>
              <a:t>to Himself a glorious church not having spot or wrinkle or any such thing; but that it should be holy and without blemish.</a:t>
            </a:r>
          </a:p>
          <a:p>
            <a:endParaRPr lang="en-US" dirty="0"/>
          </a:p>
        </p:txBody>
      </p:sp>
    </p:spTree>
    <p:extLst>
      <p:ext uri="{BB962C8B-B14F-4D97-AF65-F5344CB8AC3E}">
        <p14:creationId xmlns:p14="http://schemas.microsoft.com/office/powerpoint/2010/main" val="13625475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E3D1E4-D054-4FBD-98B5-CB7720AC0279}"/>
              </a:ext>
            </a:extLst>
          </p:cNvPr>
          <p:cNvSpPr txBox="1"/>
          <p:nvPr/>
        </p:nvSpPr>
        <p:spPr>
          <a:xfrm>
            <a:off x="593766" y="736270"/>
            <a:ext cx="11055928" cy="5060360"/>
          </a:xfrm>
          <a:prstGeom prst="rect">
            <a:avLst/>
          </a:prstGeom>
          <a:noFill/>
        </p:spPr>
        <p:txBody>
          <a:bodyPr wrap="square" rtlCol="0">
            <a:spAutoFit/>
          </a:bodyPr>
          <a:lstStyle/>
          <a:p>
            <a:pPr marL="0" marR="0" indent="457200">
              <a:spcBef>
                <a:spcPts val="0"/>
              </a:spcBef>
              <a:spcAft>
                <a:spcPts val="800"/>
              </a:spcAft>
            </a:pPr>
            <a:r>
              <a:rPr lang="en-US" sz="3600" b="1" dirty="0">
                <a:effectLst/>
                <a:latin typeface="Arial" panose="020B0604020202020204" pitchFamily="34" charset="0"/>
                <a:ea typeface="Calibri" panose="020F0502020204030204" pitchFamily="34" charset="0"/>
                <a:cs typeface="Arial" panose="020B0604020202020204" pitchFamily="34" charset="0"/>
              </a:rPr>
              <a:t>Paul in his letter to the Corinthians believers…</a:t>
            </a:r>
          </a:p>
          <a:p>
            <a:pPr marL="0" marR="0" indent="457200">
              <a:spcBef>
                <a:spcPts val="0"/>
              </a:spcBef>
              <a:spcAft>
                <a:spcPts val="800"/>
              </a:spcAft>
            </a:pPr>
            <a:r>
              <a:rPr lang="en-US" sz="3600" b="1"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2 Corinthians 11:2</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800"/>
              </a:spcAft>
            </a:pPr>
            <a:r>
              <a:rPr lang="en-US" sz="3200" i="1" dirty="0">
                <a:effectLst/>
                <a:latin typeface="Arial" panose="020B0604020202020204" pitchFamily="34" charset="0"/>
                <a:ea typeface="Calibri" panose="020F0502020204030204" pitchFamily="34" charset="0"/>
                <a:cs typeface="Arial" panose="020B0604020202020204" pitchFamily="34" charset="0"/>
              </a:rPr>
              <a:t>“That I may present you to Christ as a chaste virgin”</a:t>
            </a:r>
            <a:r>
              <a:rPr lang="en-US" sz="3200" dirty="0">
                <a:effectLst/>
                <a:latin typeface="Arial" panose="020B0604020202020204" pitchFamily="34" charset="0"/>
                <a:ea typeface="Calibri" panose="020F0502020204030204" pitchFamily="34" charset="0"/>
                <a:cs typeface="Arial" panose="020B0604020202020204" pitchFamily="34" charset="0"/>
              </a:rPr>
              <a:t> </a:t>
            </a:r>
          </a:p>
          <a:p>
            <a:pPr marL="457200" marR="0">
              <a:spcBef>
                <a:spcPts val="0"/>
              </a:spcBef>
              <a:spcAft>
                <a:spcPts val="800"/>
              </a:spcAft>
            </a:pPr>
            <a:endParaRPr lang="en-US" sz="3600" dirty="0">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800"/>
              </a:spcAft>
            </a:pPr>
            <a:r>
              <a:rPr lang="en-US" sz="3600" i="1" dirty="0">
                <a:effectLst/>
                <a:latin typeface="Arial" panose="020B0604020202020204" pitchFamily="34" charset="0"/>
                <a:ea typeface="Calibri" panose="020F0502020204030204" pitchFamily="34" charset="0"/>
                <a:cs typeface="Arial" panose="020B0604020202020204" pitchFamily="34" charset="0"/>
              </a:rPr>
              <a:t>Chaste</a:t>
            </a:r>
            <a:r>
              <a:rPr lang="en-US" sz="3600" dirty="0">
                <a:effectLst/>
                <a:latin typeface="Arial" panose="020B0604020202020204" pitchFamily="34" charset="0"/>
                <a:ea typeface="Calibri" panose="020F0502020204030204" pitchFamily="34" charset="0"/>
                <a:cs typeface="Arial" panose="020B0604020202020204" pitchFamily="34" charset="0"/>
              </a:rPr>
              <a:t> </a:t>
            </a:r>
            <a:r>
              <a:rPr lang="en-US" sz="3600" b="1" dirty="0">
                <a:solidFill>
                  <a:srgbClr val="ED7D31"/>
                </a:solidFill>
                <a:effectLst/>
                <a:latin typeface="Arial" panose="020B0604020202020204" pitchFamily="34" charset="0"/>
                <a:ea typeface="Calibri" panose="020F0502020204030204" pitchFamily="34" charset="0"/>
                <a:cs typeface="Arial" panose="020B0604020202020204" pitchFamily="34" charset="0"/>
              </a:rPr>
              <a:t>(</a:t>
            </a:r>
            <a:r>
              <a:rPr lang="en-US" sz="3600" b="1" i="1" dirty="0" err="1">
                <a:solidFill>
                  <a:srgbClr val="ED7D31"/>
                </a:solidFill>
                <a:effectLst/>
                <a:latin typeface="Arial" panose="020B0604020202020204" pitchFamily="34" charset="0"/>
                <a:ea typeface="Calibri" panose="020F0502020204030204" pitchFamily="34" charset="0"/>
                <a:cs typeface="Arial" panose="020B0604020202020204" pitchFamily="34" charset="0"/>
              </a:rPr>
              <a:t>hagnos</a:t>
            </a:r>
            <a:r>
              <a:rPr lang="en-US" sz="3600" b="1" dirty="0">
                <a:solidFill>
                  <a:srgbClr val="ED7D31"/>
                </a:solidFill>
                <a:effectLst/>
                <a:latin typeface="Arial" panose="020B0604020202020204" pitchFamily="34" charset="0"/>
                <a:ea typeface="Calibri" panose="020F0502020204030204" pitchFamily="34" charset="0"/>
                <a:cs typeface="Arial" panose="020B0604020202020204" pitchFamily="34" charset="0"/>
              </a:rPr>
              <a:t>)</a:t>
            </a:r>
            <a:r>
              <a:rPr lang="en-US" sz="3600" dirty="0">
                <a:solidFill>
                  <a:srgbClr val="ED7D31"/>
                </a:solidFill>
                <a:effectLst/>
                <a:latin typeface="Arial" panose="020B0604020202020204" pitchFamily="34" charset="0"/>
                <a:ea typeface="Calibri" panose="020F0502020204030204" pitchFamily="34" charset="0"/>
                <a:cs typeface="Arial" panose="020B0604020202020204" pitchFamily="34" charset="0"/>
              </a:rPr>
              <a:t> = Properly clean, innocent, modest, pure.</a:t>
            </a:r>
            <a:r>
              <a:rPr lang="en-US" sz="3600" dirty="0">
                <a:effectLst/>
                <a:latin typeface="Arial" panose="020B0604020202020204" pitchFamily="34" charset="0"/>
                <a:ea typeface="Calibri" panose="020F0502020204030204" pitchFamily="34" charset="0"/>
                <a:cs typeface="Arial" panose="020B0604020202020204" pitchFamily="34" charset="0"/>
              </a:rPr>
              <a:t> “</a:t>
            </a:r>
            <a:r>
              <a:rPr lang="en-US" sz="3600" i="1" dirty="0">
                <a:effectLst/>
                <a:latin typeface="Arial" panose="020B0604020202020204" pitchFamily="34" charset="0"/>
                <a:ea typeface="Calibri" panose="020F0502020204030204" pitchFamily="34" charset="0"/>
                <a:cs typeface="Arial" panose="020B0604020202020204" pitchFamily="34" charset="0"/>
              </a:rPr>
              <a:t>sanctified</a:t>
            </a:r>
            <a:r>
              <a:rPr lang="en-US" sz="3600" dirty="0">
                <a:effectLst/>
                <a:latin typeface="Arial" panose="020B0604020202020204" pitchFamily="34" charset="0"/>
                <a:ea typeface="Calibri" panose="020F0502020204030204" pitchFamily="34" charset="0"/>
                <a:cs typeface="Arial" panose="020B0604020202020204" pitchFamily="34" charset="0"/>
              </a:rPr>
              <a:t>.”  VIRGIN!</a:t>
            </a:r>
          </a:p>
          <a:p>
            <a:pPr marL="457200" marR="0">
              <a:lnSpc>
                <a:spcPts val="165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803184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AF6910-5A05-4553-B8E4-3A9140C51D3E}"/>
              </a:ext>
            </a:extLst>
          </p:cNvPr>
          <p:cNvSpPr txBox="1"/>
          <p:nvPr/>
        </p:nvSpPr>
        <p:spPr>
          <a:xfrm>
            <a:off x="1104405" y="902525"/>
            <a:ext cx="8728364" cy="4514056"/>
          </a:xfrm>
          <a:prstGeom prst="rect">
            <a:avLst/>
          </a:prstGeom>
          <a:noFill/>
        </p:spPr>
        <p:txBody>
          <a:bodyPr wrap="square" rtlCol="0">
            <a:spAutoFit/>
          </a:bodyPr>
          <a:lstStyle/>
          <a:p>
            <a:pPr marL="0" marR="0" indent="457200">
              <a:spcBef>
                <a:spcPts val="0"/>
              </a:spcBef>
              <a:spcAft>
                <a:spcPts val="800"/>
              </a:spcAft>
            </a:pP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Font typeface="+mj-lt"/>
              <a:buAutoNum type="arabicPeriod"/>
            </a:pPr>
            <a:r>
              <a:rPr lang="en-US" sz="4400" dirty="0">
                <a:effectLst/>
                <a:latin typeface="Arial" panose="020B0604020202020204" pitchFamily="34" charset="0"/>
                <a:ea typeface="Calibri" panose="020F0502020204030204" pitchFamily="34" charset="0"/>
                <a:cs typeface="Arial" panose="020B0604020202020204" pitchFamily="34" charset="0"/>
              </a:rPr>
              <a:t> Set apart</a:t>
            </a:r>
          </a:p>
          <a:p>
            <a:pPr marL="800100" lvl="1" indent="-342900">
              <a:buFont typeface="+mj-lt"/>
              <a:buAutoNum type="arabicPeriod"/>
            </a:pPr>
            <a:r>
              <a:rPr lang="en-US" sz="4400" dirty="0">
                <a:effectLst/>
                <a:latin typeface="Arial" panose="020B0604020202020204" pitchFamily="34" charset="0"/>
                <a:ea typeface="Calibri" panose="020F0502020204030204" pitchFamily="34" charset="0"/>
                <a:cs typeface="Arial" panose="020B0604020202020204" pitchFamily="34" charset="0"/>
              </a:rPr>
              <a:t> Purified</a:t>
            </a:r>
          </a:p>
          <a:p>
            <a:pPr marL="800100" lvl="1" indent="-342900">
              <a:buFont typeface="+mj-lt"/>
              <a:buAutoNum type="arabicPeriod"/>
            </a:pPr>
            <a:r>
              <a:rPr lang="en-US" sz="4400" dirty="0">
                <a:effectLst/>
                <a:latin typeface="Arial" panose="020B0604020202020204" pitchFamily="34" charset="0"/>
                <a:ea typeface="Calibri" panose="020F0502020204030204" pitchFamily="34" charset="0"/>
                <a:cs typeface="Arial" panose="020B0604020202020204" pitchFamily="34" charset="0"/>
              </a:rPr>
              <a:t> Dedicated</a:t>
            </a:r>
          </a:p>
          <a:p>
            <a:pPr marL="800100" lvl="1" indent="-342900">
              <a:buFont typeface="+mj-lt"/>
              <a:buAutoNum type="arabicPeriod"/>
            </a:pPr>
            <a:r>
              <a:rPr lang="en-US" sz="4400" dirty="0">
                <a:effectLst/>
                <a:latin typeface="Arial" panose="020B0604020202020204" pitchFamily="34" charset="0"/>
                <a:ea typeface="Calibri" panose="020F0502020204030204" pitchFamily="34" charset="0"/>
                <a:cs typeface="Arial" panose="020B0604020202020204" pitchFamily="34" charset="0"/>
              </a:rPr>
              <a:t> Consecrated</a:t>
            </a:r>
          </a:p>
          <a:p>
            <a:pPr marL="800100" lvl="1" indent="-342900">
              <a:spcAft>
                <a:spcPts val="800"/>
              </a:spcAft>
              <a:buFont typeface="+mj-lt"/>
              <a:buAutoNum type="arabicPeriod"/>
            </a:pPr>
            <a:r>
              <a:rPr lang="en-US" sz="4400" dirty="0">
                <a:effectLst/>
                <a:latin typeface="Arial" panose="020B0604020202020204" pitchFamily="34" charset="0"/>
                <a:ea typeface="Calibri" panose="020F0502020204030204" pitchFamily="34" charset="0"/>
                <a:cs typeface="Arial" panose="020B0604020202020204" pitchFamily="34" charset="0"/>
              </a:rPr>
              <a:t> To Kingdom Service</a:t>
            </a:r>
          </a:p>
          <a:p>
            <a:endParaRPr lang="en-US" dirty="0"/>
          </a:p>
        </p:txBody>
      </p:sp>
    </p:spTree>
    <p:extLst>
      <p:ext uri="{BB962C8B-B14F-4D97-AF65-F5344CB8AC3E}">
        <p14:creationId xmlns:p14="http://schemas.microsoft.com/office/powerpoint/2010/main" val="36191356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5FD8A9-F256-42AA-84DF-A2E3995F9F7C}"/>
              </a:ext>
            </a:extLst>
          </p:cNvPr>
          <p:cNvSpPr txBox="1"/>
          <p:nvPr/>
        </p:nvSpPr>
        <p:spPr>
          <a:xfrm>
            <a:off x="819397" y="760021"/>
            <a:ext cx="10592790" cy="5498941"/>
          </a:xfrm>
          <a:prstGeom prst="rect">
            <a:avLst/>
          </a:prstGeom>
          <a:noFill/>
        </p:spPr>
        <p:txBody>
          <a:bodyPr wrap="square" rtlCol="0">
            <a:spAutoFit/>
          </a:bodyPr>
          <a:lstStyle/>
          <a:p>
            <a:pPr marL="0" marR="0" indent="457200">
              <a:spcBef>
                <a:spcPts val="0"/>
              </a:spcBef>
              <a:spcAft>
                <a:spcPts val="800"/>
              </a:spcAft>
            </a:pPr>
            <a:r>
              <a:rPr lang="en-US" sz="4000" b="1" dirty="0">
                <a:effectLst/>
                <a:latin typeface="Arial" panose="020B0604020202020204" pitchFamily="34" charset="0"/>
                <a:ea typeface="Calibri" panose="020F0502020204030204" pitchFamily="34" charset="0"/>
                <a:cs typeface="Arial" panose="020B0604020202020204" pitchFamily="34" charset="0"/>
              </a:rPr>
              <a:t>Revelation 19:7-8</a:t>
            </a:r>
            <a:endParaRPr lang="en-US" sz="4000" dirty="0">
              <a:effectLst/>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Let us be glad and rejoice, and give </a:t>
            </a:r>
            <a:r>
              <a:rPr lang="en-US" sz="4000" dirty="0" err="1">
                <a:effectLst/>
                <a:latin typeface="Arial" panose="020B0604020202020204" pitchFamily="34" charset="0"/>
                <a:ea typeface="Calibri" panose="020F0502020204030204" pitchFamily="34" charset="0"/>
                <a:cs typeface="Arial" panose="020B0604020202020204" pitchFamily="34" charset="0"/>
              </a:rPr>
              <a:t>honour</a:t>
            </a:r>
            <a:r>
              <a:rPr lang="en-US" sz="4000" dirty="0">
                <a:effectLst/>
                <a:latin typeface="Arial" panose="020B0604020202020204" pitchFamily="34" charset="0"/>
                <a:ea typeface="Calibri" panose="020F0502020204030204" pitchFamily="34" charset="0"/>
                <a:cs typeface="Arial" panose="020B0604020202020204" pitchFamily="34" charset="0"/>
              </a:rPr>
              <a:t> to him: for the marriage of the Lamb is come, and </a:t>
            </a:r>
            <a:r>
              <a:rPr lang="en-US" sz="4000" b="1" dirty="0">
                <a:effectLst/>
                <a:highlight>
                  <a:srgbClr val="00FFFF"/>
                </a:highlight>
                <a:latin typeface="Arial" panose="020B0604020202020204" pitchFamily="34" charset="0"/>
                <a:ea typeface="Calibri" panose="020F0502020204030204" pitchFamily="34" charset="0"/>
                <a:cs typeface="Arial" panose="020B0604020202020204" pitchFamily="34" charset="0"/>
              </a:rPr>
              <a:t>his wife </a:t>
            </a:r>
            <a:r>
              <a:rPr lang="en-US" sz="40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hath made herself ready</a:t>
            </a:r>
            <a:r>
              <a:rPr lang="en-US" sz="4000" dirty="0">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4000" dirty="0">
                <a:effectLst/>
                <a:latin typeface="Arial" panose="020B0604020202020204" pitchFamily="34" charset="0"/>
                <a:ea typeface="Calibri" panose="020F0502020204030204" pitchFamily="34" charset="0"/>
                <a:cs typeface="Arial" panose="020B0604020202020204" pitchFamily="34" charset="0"/>
              </a:rPr>
              <a:t> And to her was granted that she should be arrayed in fine linen, clean and white: for the fine linen is the righteousness of saints.</a:t>
            </a:r>
          </a:p>
          <a:p>
            <a:endParaRPr lang="en-US" dirty="0"/>
          </a:p>
        </p:txBody>
      </p:sp>
    </p:spTree>
    <p:extLst>
      <p:ext uri="{BB962C8B-B14F-4D97-AF65-F5344CB8AC3E}">
        <p14:creationId xmlns:p14="http://schemas.microsoft.com/office/powerpoint/2010/main" val="12212720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3B360A-D246-4A6B-B69F-98460202D1A9}"/>
              </a:ext>
            </a:extLst>
          </p:cNvPr>
          <p:cNvSpPr txBox="1"/>
          <p:nvPr/>
        </p:nvSpPr>
        <p:spPr>
          <a:xfrm>
            <a:off x="926275" y="926275"/>
            <a:ext cx="10474037" cy="4637167"/>
          </a:xfrm>
          <a:prstGeom prst="rect">
            <a:avLst/>
          </a:prstGeom>
          <a:noFill/>
        </p:spPr>
        <p:txBody>
          <a:bodyPr wrap="square" rtlCol="0">
            <a:spAutoFit/>
          </a:bodyPr>
          <a:lstStyle/>
          <a:p>
            <a:pPr marL="0" marR="0" indent="457200">
              <a:spcBef>
                <a:spcPts val="0"/>
              </a:spcBef>
              <a:spcAft>
                <a:spcPts val="800"/>
              </a:spcAft>
            </a:pPr>
            <a:r>
              <a:rPr lang="en-US" sz="4400" b="1" dirty="0">
                <a:effectLst/>
                <a:latin typeface="Arial" panose="020B0604020202020204" pitchFamily="34" charset="0"/>
                <a:ea typeface="Calibri" panose="020F0502020204030204" pitchFamily="34" charset="0"/>
                <a:cs typeface="Arial" panose="020B0604020202020204" pitchFamily="34" charset="0"/>
              </a:rPr>
              <a:t>Ephesians 5:27</a:t>
            </a:r>
            <a:endParaRPr lang="en-US" sz="4400" dirty="0">
              <a:effectLst/>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800"/>
              </a:spcAft>
            </a:pPr>
            <a:r>
              <a:rPr lang="en-US" sz="4400" dirty="0">
                <a:effectLst/>
                <a:latin typeface="Arial" panose="020B0604020202020204" pitchFamily="34" charset="0"/>
                <a:ea typeface="Calibri" panose="020F0502020204030204" pitchFamily="34" charset="0"/>
                <a:cs typeface="Arial" panose="020B0604020202020204" pitchFamily="34" charset="0"/>
              </a:rPr>
              <a:t>“That He </a:t>
            </a:r>
            <a:r>
              <a:rPr lang="en-US" sz="4400" i="1" dirty="0">
                <a:solidFill>
                  <a:srgbClr val="7030A0"/>
                </a:solidFill>
                <a:effectLst/>
                <a:latin typeface="Arial" panose="020B0604020202020204" pitchFamily="34" charset="0"/>
                <a:ea typeface="Calibri" panose="020F0502020204030204" pitchFamily="34" charset="0"/>
                <a:cs typeface="Arial" panose="020B0604020202020204" pitchFamily="34" charset="0"/>
              </a:rPr>
              <a:t>[the Lord]</a:t>
            </a:r>
            <a:r>
              <a:rPr lang="en-US" sz="4400" dirty="0">
                <a:solidFill>
                  <a:srgbClr val="7030A0"/>
                </a:solidFill>
                <a:effectLst/>
                <a:latin typeface="Arial" panose="020B0604020202020204" pitchFamily="34" charset="0"/>
                <a:ea typeface="Calibri" panose="020F0502020204030204" pitchFamily="34" charset="0"/>
                <a:cs typeface="Arial" panose="020B0604020202020204" pitchFamily="34" charset="0"/>
              </a:rPr>
              <a:t> </a:t>
            </a:r>
            <a:r>
              <a:rPr lang="en-US" sz="4400" dirty="0">
                <a:effectLst/>
                <a:latin typeface="Arial" panose="020B0604020202020204" pitchFamily="34" charset="0"/>
                <a:ea typeface="Calibri" panose="020F0502020204030204" pitchFamily="34" charset="0"/>
                <a:cs typeface="Arial" panose="020B0604020202020204" pitchFamily="34" charset="0"/>
              </a:rPr>
              <a:t>might present </a:t>
            </a:r>
            <a:r>
              <a:rPr lang="en-US" sz="4400" i="1" dirty="0">
                <a:solidFill>
                  <a:srgbClr val="7030A0"/>
                </a:solidFill>
                <a:effectLst/>
                <a:latin typeface="Arial" panose="020B0604020202020204" pitchFamily="34" charset="0"/>
                <a:ea typeface="Calibri" panose="020F0502020204030204" pitchFamily="34" charset="0"/>
                <a:cs typeface="Arial" panose="020B0604020202020204" pitchFamily="34" charset="0"/>
              </a:rPr>
              <a:t>[the church]</a:t>
            </a:r>
            <a:r>
              <a:rPr lang="en-US" sz="4400" dirty="0">
                <a:solidFill>
                  <a:srgbClr val="7030A0"/>
                </a:solidFill>
                <a:effectLst/>
                <a:latin typeface="Arial" panose="020B0604020202020204" pitchFamily="34" charset="0"/>
                <a:ea typeface="Calibri" panose="020F0502020204030204" pitchFamily="34" charset="0"/>
                <a:cs typeface="Arial" panose="020B0604020202020204" pitchFamily="34" charset="0"/>
              </a:rPr>
              <a:t> </a:t>
            </a:r>
            <a:r>
              <a:rPr lang="en-US" sz="4400" dirty="0">
                <a:effectLst/>
                <a:latin typeface="Arial" panose="020B0604020202020204" pitchFamily="34" charset="0"/>
                <a:ea typeface="Calibri" panose="020F0502020204030204" pitchFamily="34" charset="0"/>
                <a:cs typeface="Arial" panose="020B0604020202020204" pitchFamily="34" charset="0"/>
              </a:rPr>
              <a:t>to Himself a glorious church not having spot or wrinkle or any such thing; but that it should be holy and without blemish.”</a:t>
            </a:r>
          </a:p>
          <a:p>
            <a:endParaRPr lang="en-US" dirty="0"/>
          </a:p>
        </p:txBody>
      </p:sp>
    </p:spTree>
    <p:extLst>
      <p:ext uri="{BB962C8B-B14F-4D97-AF65-F5344CB8AC3E}">
        <p14:creationId xmlns:p14="http://schemas.microsoft.com/office/powerpoint/2010/main" val="19184030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AEA836-1BEC-4F01-8D15-E4CEABB9FB4C}"/>
              </a:ext>
            </a:extLst>
          </p:cNvPr>
          <p:cNvSpPr txBox="1"/>
          <p:nvPr/>
        </p:nvSpPr>
        <p:spPr>
          <a:xfrm>
            <a:off x="534390" y="617517"/>
            <a:ext cx="10949049" cy="5409430"/>
          </a:xfrm>
          <a:prstGeom prst="rect">
            <a:avLst/>
          </a:prstGeom>
          <a:noFill/>
        </p:spPr>
        <p:txBody>
          <a:bodyPr wrap="square" rtlCol="0">
            <a:spAutoFit/>
          </a:bodyPr>
          <a:lstStyle/>
          <a:p>
            <a:pPr marL="45720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Not having spot.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50000"/>
              </a:lnSpc>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Not having a stain</a:t>
            </a:r>
          </a:p>
          <a:p>
            <a:pPr marL="800100" lvl="1" indent="-342900">
              <a:lnSpc>
                <a:spcPct val="150000"/>
              </a:lnSpc>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a defect </a:t>
            </a:r>
          </a:p>
          <a:p>
            <a:pPr marL="800100" lvl="1" indent="-342900">
              <a:lnSpc>
                <a:spcPct val="150000"/>
              </a:lnSpc>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or any impurity</a:t>
            </a:r>
          </a:p>
          <a:p>
            <a:pPr marL="800100" lvl="1" indent="-342900">
              <a:lnSpc>
                <a:spcPct val="107000"/>
              </a:lnSpc>
              <a:spcAft>
                <a:spcPts val="800"/>
              </a:spcAf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still retaining the allusion to a bride, and to the care taken to remove every blemish.</a:t>
            </a:r>
            <a:endParaRPr lang="en-US" sz="3200" dirty="0">
              <a:latin typeface="Arial" panose="020B0604020202020204" pitchFamily="34" charset="0"/>
              <a:ea typeface="Times New Roman" panose="02020603050405020304" pitchFamily="18" charset="0"/>
              <a:cs typeface="Arial" panose="020B0604020202020204" pitchFamily="34" charset="0"/>
            </a:endParaRPr>
          </a:p>
          <a:p>
            <a:pPr lvl="1">
              <a:lnSpc>
                <a:spcPct val="107000"/>
              </a:lnSpc>
              <a:spcAft>
                <a:spcPts val="800"/>
              </a:spcAft>
            </a:pPr>
            <a:r>
              <a:rPr lang="en-US" sz="2800" b="1" dirty="0">
                <a:effectLst/>
                <a:latin typeface="Arial" panose="020B0604020202020204" pitchFamily="34" charset="0"/>
                <a:ea typeface="Calibri" panose="020F0502020204030204" pitchFamily="34" charset="0"/>
                <a:cs typeface="Arial" panose="020B0604020202020204" pitchFamily="34" charset="0"/>
              </a:rPr>
              <a:t>Or any such thing.</a:t>
            </a:r>
            <a:r>
              <a:rPr lang="en-US" sz="2800" dirty="0">
                <a:effectLst/>
                <a:latin typeface="Arial" panose="020B0604020202020204" pitchFamily="34" charset="0"/>
                <a:ea typeface="Calibri" panose="020F0502020204030204" pitchFamily="34" charset="0"/>
                <a:cs typeface="Arial" panose="020B0604020202020204" pitchFamily="34" charset="0"/>
              </a:rPr>
              <a:t> Nothing to deform, disfigure, or offend.</a:t>
            </a:r>
          </a:p>
          <a:p>
            <a:pPr marL="457200" marR="0">
              <a:spcBef>
                <a:spcPts val="0"/>
              </a:spcBef>
              <a:spcAft>
                <a:spcPts val="800"/>
              </a:spcAft>
            </a:pPr>
            <a:r>
              <a:rPr lang="en-US" sz="2800" b="1" dirty="0">
                <a:effectLst/>
                <a:latin typeface="Arial" panose="020B0604020202020204" pitchFamily="34" charset="0"/>
                <a:ea typeface="Calibri" panose="020F0502020204030204" pitchFamily="34" charset="0"/>
                <a:cs typeface="Arial" panose="020B0604020202020204" pitchFamily="34" charset="0"/>
              </a:rPr>
              <a:t>A glorious Church. </a:t>
            </a:r>
            <a:r>
              <a:rPr lang="en-US" sz="2800" dirty="0">
                <a:effectLst/>
                <a:latin typeface="Arial" panose="020B0604020202020204" pitchFamily="34" charset="0"/>
                <a:ea typeface="Calibri" panose="020F0502020204030204" pitchFamily="34" charset="0"/>
                <a:cs typeface="Arial" panose="020B0604020202020204" pitchFamily="34" charset="0"/>
              </a:rPr>
              <a:t>A church full of </a:t>
            </a:r>
            <a:r>
              <a:rPr lang="en-US" sz="2800" dirty="0" err="1">
                <a:effectLst/>
                <a:latin typeface="Arial" panose="020B0604020202020204" pitchFamily="34" charset="0"/>
                <a:ea typeface="Calibri" panose="020F0502020204030204" pitchFamily="34" charset="0"/>
                <a:cs typeface="Arial" panose="020B0604020202020204" pitchFamily="34" charset="0"/>
              </a:rPr>
              <a:t>honour</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splendour</a:t>
            </a:r>
            <a:r>
              <a:rPr lang="en-US" sz="2800" dirty="0">
                <a:effectLst/>
                <a:latin typeface="Arial" panose="020B0604020202020204" pitchFamily="34" charset="0"/>
                <a:ea typeface="Calibri" panose="020F0502020204030204" pitchFamily="34" charset="0"/>
                <a:cs typeface="Arial" panose="020B0604020202020204" pitchFamily="34" charset="0"/>
              </a:rPr>
              <a:t>, beauty.</a:t>
            </a:r>
          </a:p>
          <a:p>
            <a:pPr marL="0" marR="0">
              <a:lnSpc>
                <a:spcPts val="1650"/>
              </a:lnSpc>
              <a:spcBef>
                <a:spcPts val="0"/>
              </a:spcBef>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97506392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44CCF5-39A6-402C-A962-5A5594D1BDEA}"/>
              </a:ext>
            </a:extLst>
          </p:cNvPr>
          <p:cNvSpPr txBox="1"/>
          <p:nvPr/>
        </p:nvSpPr>
        <p:spPr>
          <a:xfrm>
            <a:off x="641268" y="546265"/>
            <a:ext cx="10747168" cy="5498941"/>
          </a:xfrm>
          <a:prstGeom prst="rect">
            <a:avLst/>
          </a:prstGeom>
          <a:noFill/>
        </p:spPr>
        <p:txBody>
          <a:bodyPr wrap="square" rtlCol="0">
            <a:spAutoFit/>
          </a:bodyPr>
          <a:lstStyle/>
          <a:p>
            <a:pPr marL="0" marR="0" indent="457200">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We are not talking about a material building.</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Courier New" panose="02070309020205020404" pitchFamily="49" charset="0"/>
              <a:buChar char="o"/>
            </a:pPr>
            <a:r>
              <a:rPr lang="en-US" sz="3200" dirty="0">
                <a:effectLst/>
                <a:latin typeface="Arial" panose="020B0604020202020204" pitchFamily="34" charset="0"/>
                <a:ea typeface="Calibri" panose="020F0502020204030204" pitchFamily="34" charset="0"/>
                <a:cs typeface="Arial" panose="020B0604020202020204" pitchFamily="34" charset="0"/>
              </a:rPr>
              <a:t>Cathedrals</a:t>
            </a:r>
          </a:p>
          <a:p>
            <a:pPr marL="742950" marR="0" lvl="1" indent="-285750">
              <a:spcBef>
                <a:spcPts val="0"/>
              </a:spcBef>
              <a:spcAft>
                <a:spcPts val="0"/>
              </a:spcAft>
              <a:buFont typeface="Courier New" panose="02070309020205020404" pitchFamily="49" charset="0"/>
              <a:buChar char="o"/>
            </a:pPr>
            <a:r>
              <a:rPr lang="en-US" sz="3200" dirty="0">
                <a:effectLst/>
                <a:latin typeface="Arial" panose="020B0604020202020204" pitchFamily="34" charset="0"/>
                <a:ea typeface="Calibri" panose="020F0502020204030204" pitchFamily="34" charset="0"/>
                <a:cs typeface="Arial" panose="020B0604020202020204" pitchFamily="34" charset="0"/>
              </a:rPr>
              <a:t>Multimillion dollar constructions.</a:t>
            </a:r>
          </a:p>
          <a:p>
            <a:pPr marL="742950" marR="0" lvl="1" indent="-285750">
              <a:spcBef>
                <a:spcPts val="0"/>
              </a:spcBef>
              <a:spcAft>
                <a:spcPts val="800"/>
              </a:spcAft>
              <a:buFont typeface="Courier New" panose="02070309020205020404" pitchFamily="49" charset="0"/>
              <a:buChar char="o"/>
            </a:pPr>
            <a:r>
              <a:rPr lang="en-US" sz="3200" dirty="0">
                <a:effectLst/>
                <a:latin typeface="Arial" panose="020B0604020202020204" pitchFamily="34" charset="0"/>
                <a:ea typeface="Calibri" panose="020F0502020204030204" pitchFamily="34" charset="0"/>
                <a:cs typeface="Arial" panose="020B0604020202020204" pitchFamily="34" charset="0"/>
              </a:rPr>
              <a:t>We are the church the </a:t>
            </a:r>
            <a:r>
              <a:rPr lang="en-US" sz="3200" dirty="0" err="1">
                <a:effectLst/>
                <a:latin typeface="Arial" panose="020B0604020202020204" pitchFamily="34" charset="0"/>
                <a:ea typeface="Calibri" panose="020F0502020204030204" pitchFamily="34" charset="0"/>
                <a:cs typeface="Arial" panose="020B0604020202020204" pitchFamily="34" charset="0"/>
              </a:rPr>
              <a:t>eckklesia</a:t>
            </a:r>
            <a:r>
              <a:rPr lang="en-US" sz="3200" dirty="0">
                <a:effectLst/>
                <a:latin typeface="Arial" panose="020B0604020202020204" pitchFamily="34" charset="0"/>
                <a:ea typeface="Calibri" panose="020F0502020204030204" pitchFamily="34" charset="0"/>
                <a:cs typeface="Arial" panose="020B0604020202020204" pitchFamily="34" charset="0"/>
              </a:rPr>
              <a:t>.( The Called Out Ones)</a:t>
            </a:r>
          </a:p>
          <a:p>
            <a:endParaRPr lang="en-US" sz="3200" dirty="0">
              <a:latin typeface="Arial" panose="020B0604020202020204" pitchFamily="34" charset="0"/>
              <a:cs typeface="Arial" panose="020B0604020202020204" pitchFamily="34" charset="0"/>
            </a:endParaRPr>
          </a:p>
          <a:p>
            <a:r>
              <a:rPr lang="en-US" sz="3200" b="1" dirty="0">
                <a:effectLst/>
                <a:latin typeface="Arial" panose="020B0604020202020204" pitchFamily="34" charset="0"/>
                <a:ea typeface="Calibri" panose="020F0502020204030204" pitchFamily="34" charset="0"/>
                <a:cs typeface="Arial" panose="020B0604020202020204" pitchFamily="34" charset="0"/>
              </a:rPr>
              <a:t>1Peter 2:9 </a:t>
            </a:r>
            <a:r>
              <a:rPr lang="en-US" sz="3200" dirty="0">
                <a:effectLst/>
                <a:latin typeface="Arial" panose="020B0604020202020204" pitchFamily="34" charset="0"/>
                <a:ea typeface="Calibri" panose="020F0502020204030204" pitchFamily="34" charset="0"/>
                <a:cs typeface="Arial" panose="020B0604020202020204" pitchFamily="34" charset="0"/>
              </a:rPr>
              <a:t>But ye are a chosen generation, a royal priesthood, an holy nation, a peculiar people; that ye should shew forth the praises of him who hath called you out of darkness into his </a:t>
            </a:r>
            <a:r>
              <a:rPr lang="en-US" sz="3200" dirty="0" err="1">
                <a:effectLst/>
                <a:latin typeface="Arial" panose="020B0604020202020204" pitchFamily="34" charset="0"/>
                <a:ea typeface="Calibri" panose="020F0502020204030204" pitchFamily="34" charset="0"/>
                <a:cs typeface="Arial" panose="020B0604020202020204" pitchFamily="34" charset="0"/>
              </a:rPr>
              <a:t>marvellous</a:t>
            </a:r>
            <a:r>
              <a:rPr lang="en-US" sz="3200" dirty="0">
                <a:effectLst/>
                <a:latin typeface="Arial" panose="020B0604020202020204" pitchFamily="34" charset="0"/>
                <a:ea typeface="Calibri" panose="020F0502020204030204" pitchFamily="34" charset="0"/>
                <a:cs typeface="Arial" panose="020B0604020202020204" pitchFamily="34" charset="0"/>
              </a:rPr>
              <a:t> light:</a:t>
            </a:r>
          </a:p>
          <a:p>
            <a:endParaRPr lang="en-US" dirty="0"/>
          </a:p>
        </p:txBody>
      </p:sp>
    </p:spTree>
    <p:extLst>
      <p:ext uri="{BB962C8B-B14F-4D97-AF65-F5344CB8AC3E}">
        <p14:creationId xmlns:p14="http://schemas.microsoft.com/office/powerpoint/2010/main" val="1809103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BCF936-E90A-4B97-9CF4-2554DC030700}"/>
              </a:ext>
            </a:extLst>
          </p:cNvPr>
          <p:cNvSpPr txBox="1"/>
          <p:nvPr/>
        </p:nvSpPr>
        <p:spPr>
          <a:xfrm>
            <a:off x="736270" y="736270"/>
            <a:ext cx="10664042" cy="5624745"/>
          </a:xfrm>
          <a:prstGeom prst="rect">
            <a:avLst/>
          </a:prstGeom>
          <a:noFill/>
        </p:spPr>
        <p:txBody>
          <a:bodyPr wrap="square" rtlCol="0">
            <a:spAutoFit/>
          </a:bodyPr>
          <a:lstStyle/>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1.  Salvation is</a:t>
            </a:r>
            <a:r>
              <a:rPr lang="en-US" sz="3200" dirty="0">
                <a:effectLst/>
                <a:latin typeface="Arial" panose="020B0604020202020204" pitchFamily="34" charset="0"/>
                <a:ea typeface="Calibri" panose="020F0502020204030204" pitchFamily="34" charset="0"/>
                <a:cs typeface="Arial" panose="020B0604020202020204" pitchFamily="34" charset="0"/>
              </a:rPr>
              <a:t> the </a:t>
            </a:r>
            <a:r>
              <a:rPr lang="en-US" sz="3200" b="1" dirty="0">
                <a:effectLst/>
                <a:latin typeface="Arial" panose="020B0604020202020204" pitchFamily="34" charset="0"/>
                <a:ea typeface="Calibri" panose="020F0502020204030204" pitchFamily="34" charset="0"/>
                <a:cs typeface="Arial" panose="020B0604020202020204" pitchFamily="34" charset="0"/>
              </a:rPr>
              <a:t>act </a:t>
            </a:r>
            <a:r>
              <a:rPr lang="en-US" sz="3200" dirty="0">
                <a:effectLst/>
                <a:latin typeface="Arial" panose="020B0604020202020204" pitchFamily="34" charset="0"/>
                <a:ea typeface="Calibri" panose="020F0502020204030204" pitchFamily="34" charset="0"/>
                <a:cs typeface="Arial" panose="020B0604020202020204" pitchFamily="34" charset="0"/>
              </a:rPr>
              <a:t> by which God sets the believer apart to Himself in Holiness by giving him the righteousness of Christ.</a:t>
            </a:r>
          </a:p>
          <a:p>
            <a:pPr marL="1257300" lvl="2" indent="-342900">
              <a:lnSpc>
                <a:spcPct val="107000"/>
              </a:lnSpc>
              <a:spcAft>
                <a:spcPts val="80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This is </a:t>
            </a:r>
            <a:r>
              <a:rPr lang="en-US" sz="3200" b="1" dirty="0">
                <a:effectLst/>
                <a:latin typeface="Arial" panose="020B0604020202020204" pitchFamily="34" charset="0"/>
                <a:ea typeface="Calibri" panose="020F0502020204030204" pitchFamily="34" charset="0"/>
                <a:cs typeface="Arial" panose="020B0604020202020204" pitchFamily="34" charset="0"/>
              </a:rPr>
              <a:t>Positional Truth.</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2.  Sanctification is </a:t>
            </a:r>
            <a:r>
              <a:rPr lang="en-US" sz="3200" dirty="0">
                <a:effectLst/>
                <a:latin typeface="Arial" panose="020B0604020202020204" pitchFamily="34" charset="0"/>
                <a:ea typeface="Calibri" panose="020F0502020204030204" pitchFamily="34" charset="0"/>
                <a:cs typeface="Arial" panose="020B0604020202020204" pitchFamily="34" charset="0"/>
              </a:rPr>
              <a:t>the </a:t>
            </a:r>
            <a:r>
              <a:rPr lang="en-US" sz="3200" b="1" dirty="0">
                <a:effectLst/>
                <a:latin typeface="Arial" panose="020B0604020202020204" pitchFamily="34" charset="0"/>
                <a:ea typeface="Calibri" panose="020F0502020204030204" pitchFamily="34" charset="0"/>
                <a:cs typeface="Arial" panose="020B0604020202020204" pitchFamily="34" charset="0"/>
              </a:rPr>
              <a:t>process </a:t>
            </a:r>
            <a:r>
              <a:rPr lang="en-US" sz="3200" dirty="0">
                <a:effectLst/>
                <a:latin typeface="Arial" panose="020B0604020202020204" pitchFamily="34" charset="0"/>
                <a:ea typeface="Calibri" panose="020F0502020204030204" pitchFamily="34" charset="0"/>
                <a:cs typeface="Arial" panose="020B0604020202020204" pitchFamily="34" charset="0"/>
              </a:rPr>
              <a:t>by which the believer is practically and progressively set apart to God in holy living and separated from sinful living.</a:t>
            </a:r>
          </a:p>
          <a:p>
            <a:pPr marL="1257300" lvl="2" indent="-342900">
              <a:lnSpc>
                <a:spcPct val="107000"/>
              </a:lnSpc>
              <a:spcAft>
                <a:spcPts val="80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This is </a:t>
            </a:r>
            <a:r>
              <a:rPr lang="en-US" sz="3200" b="1" dirty="0">
                <a:effectLst/>
                <a:latin typeface="Arial" panose="020B0604020202020204" pitchFamily="34" charset="0"/>
                <a:ea typeface="Calibri" panose="020F0502020204030204" pitchFamily="34" charset="0"/>
                <a:cs typeface="Arial" panose="020B0604020202020204" pitchFamily="34" charset="0"/>
              </a:rPr>
              <a:t> Practical Truth.</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2570491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593505-A87B-4FB6-A120-AF16794A7CE0}"/>
              </a:ext>
            </a:extLst>
          </p:cNvPr>
          <p:cNvSpPr txBox="1"/>
          <p:nvPr/>
        </p:nvSpPr>
        <p:spPr>
          <a:xfrm>
            <a:off x="249382" y="498764"/>
            <a:ext cx="11364686" cy="5558638"/>
          </a:xfrm>
          <a:prstGeom prst="rect">
            <a:avLst/>
          </a:prstGeom>
          <a:noFill/>
        </p:spPr>
        <p:txBody>
          <a:bodyPr wrap="square" rtlCol="0">
            <a:spAutoFit/>
          </a:bodyPr>
          <a:lstStyle/>
          <a:p>
            <a:pPr marL="0" marR="0" algn="ctr">
              <a:lnSpc>
                <a:spcPct val="107000"/>
              </a:lnSpc>
              <a:spcBef>
                <a:spcPts val="0"/>
              </a:spcBef>
              <a:spcAft>
                <a:spcPts val="800"/>
              </a:spcAft>
            </a:pPr>
            <a:r>
              <a:rPr lang="en-US" sz="4000" b="1" dirty="0">
                <a:effectLst/>
                <a:latin typeface="Arial" panose="020B0604020202020204" pitchFamily="34" charset="0"/>
                <a:ea typeface="Calibri" panose="020F0502020204030204" pitchFamily="34" charset="0"/>
                <a:cs typeface="Arial" panose="020B0604020202020204" pitchFamily="34" charset="0"/>
              </a:rPr>
              <a:t>	Personally Reflecting His Glory</a:t>
            </a:r>
          </a:p>
          <a:p>
            <a:pPr marL="0" marR="0">
              <a:lnSpc>
                <a:spcPct val="107000"/>
              </a:lnSpc>
              <a:spcBef>
                <a:spcPts val="0"/>
              </a:spcBef>
              <a:spcAft>
                <a:spcPts val="80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	In the Old Testament the Shekinah Glory was 	the visible manifestation of God shown forth 	by light, fire, or a cloud. </a:t>
            </a:r>
          </a:p>
          <a:p>
            <a:pPr marL="0" marR="0">
              <a:lnSpc>
                <a:spcPct val="107000"/>
              </a:lnSpc>
              <a:spcBef>
                <a:spcPts val="0"/>
              </a:spcBef>
              <a:spcAft>
                <a:spcPts val="800"/>
              </a:spcAft>
            </a:pPr>
            <a:endParaRPr lang="en-US" sz="2000" dirty="0">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	The world </a:t>
            </a:r>
            <a:r>
              <a:rPr lang="en-US" sz="4000" i="1" dirty="0">
                <a:effectLst/>
                <a:latin typeface="Arial" panose="020B0604020202020204" pitchFamily="34" charset="0"/>
                <a:ea typeface="Calibri" panose="020F0502020204030204" pitchFamily="34" charset="0"/>
                <a:cs typeface="Arial" panose="020B0604020202020204" pitchFamily="34" charset="0"/>
              </a:rPr>
              <a:t>glory</a:t>
            </a:r>
            <a:r>
              <a:rPr lang="en-US" sz="4000" dirty="0">
                <a:effectLst/>
                <a:latin typeface="Arial" panose="020B0604020202020204" pitchFamily="34" charset="0"/>
                <a:ea typeface="Calibri" panose="020F0502020204030204" pitchFamily="34" charset="0"/>
                <a:cs typeface="Arial" panose="020B0604020202020204" pitchFamily="34" charset="0"/>
              </a:rPr>
              <a:t> simply symbolizes the 	“presence of God.”</a:t>
            </a:r>
          </a:p>
          <a:p>
            <a:endParaRPr lang="en-US" dirty="0"/>
          </a:p>
        </p:txBody>
      </p:sp>
    </p:spTree>
    <p:extLst>
      <p:ext uri="{BB962C8B-B14F-4D97-AF65-F5344CB8AC3E}">
        <p14:creationId xmlns:p14="http://schemas.microsoft.com/office/powerpoint/2010/main" val="23102148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CE474A-4B16-4B4C-B4B4-C532991822ED}"/>
              </a:ext>
            </a:extLst>
          </p:cNvPr>
          <p:cNvSpPr txBox="1"/>
          <p:nvPr/>
        </p:nvSpPr>
        <p:spPr>
          <a:xfrm>
            <a:off x="593766" y="843148"/>
            <a:ext cx="10367159" cy="5202963"/>
          </a:xfrm>
          <a:prstGeom prst="rect">
            <a:avLst/>
          </a:prstGeom>
          <a:noFill/>
        </p:spPr>
        <p:txBody>
          <a:bodyPr wrap="square" rtlCol="0">
            <a:spAutoFit/>
          </a:bodyPr>
          <a:lstStyle/>
          <a:p>
            <a:pPr marL="0" marR="0">
              <a:lnSpc>
                <a:spcPct val="107000"/>
              </a:lnSpc>
              <a:spcBef>
                <a:spcPts val="0"/>
              </a:spcBef>
              <a:spcAft>
                <a:spcPts val="800"/>
              </a:spcAft>
            </a:pPr>
            <a:r>
              <a:rPr lang="en-US" sz="4400" dirty="0">
                <a:effectLst/>
                <a:latin typeface="Arial" panose="020B0604020202020204" pitchFamily="34" charset="0"/>
                <a:ea typeface="Calibri" panose="020F0502020204030204" pitchFamily="34" charset="0"/>
                <a:cs typeface="Arial" panose="020B0604020202020204" pitchFamily="34" charset="0"/>
              </a:rPr>
              <a:t>God’s purpose in calling us is to glorify Him in everything we do.</a:t>
            </a:r>
          </a:p>
          <a:p>
            <a:pPr marL="0" marR="0">
              <a:lnSpc>
                <a:spcPct val="107000"/>
              </a:lnSpc>
              <a:spcBef>
                <a:spcPts val="0"/>
              </a:spcBef>
              <a:spcAft>
                <a:spcPts val="800"/>
              </a:spcAft>
            </a:pP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1Peter 4:11</a:t>
            </a:r>
            <a:r>
              <a:rPr lang="en-US" sz="3200" dirty="0">
                <a:effectLst/>
                <a:latin typeface="Arial" panose="020B0604020202020204" pitchFamily="34" charset="0"/>
                <a:ea typeface="Calibri" panose="020F0502020204030204" pitchFamily="34" charset="0"/>
                <a:cs typeface="Arial" panose="020B0604020202020204" pitchFamily="34" charset="0"/>
              </a:rPr>
              <a:t> </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If any man speak, let him speak as the oracles of God; if any man minister, let him do it as of the ability which God giveth: that God in all things may be glorified through Jesus Christ, to whom be praise and dominion for ever and ever.</a:t>
            </a:r>
          </a:p>
        </p:txBody>
      </p:sp>
    </p:spTree>
    <p:extLst>
      <p:ext uri="{BB962C8B-B14F-4D97-AF65-F5344CB8AC3E}">
        <p14:creationId xmlns:p14="http://schemas.microsoft.com/office/powerpoint/2010/main" val="41889282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8CF0BA-444D-44EF-B36F-8864721E4A42}"/>
              </a:ext>
            </a:extLst>
          </p:cNvPr>
          <p:cNvSpPr txBox="1"/>
          <p:nvPr/>
        </p:nvSpPr>
        <p:spPr>
          <a:xfrm>
            <a:off x="427512" y="593766"/>
            <a:ext cx="11032176" cy="5625579"/>
          </a:xfrm>
          <a:prstGeom prst="rect">
            <a:avLst/>
          </a:prstGeom>
          <a:noFill/>
        </p:spPr>
        <p:txBody>
          <a:bodyPr wrap="square" rtlCol="0">
            <a:spAutoFit/>
          </a:bodyPr>
          <a:lstStyle/>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To glorify God means to personally reflect His presence, to manifest and show forth His Life and His radiance. </a:t>
            </a:r>
          </a:p>
          <a:p>
            <a:pPr marL="0" marR="0">
              <a:lnSpc>
                <a:spcPct val="107000"/>
              </a:lnSpc>
              <a:spcBef>
                <a:spcPts val="0"/>
              </a:spcBef>
              <a:spcAft>
                <a:spcPts val="800"/>
              </a:spcAft>
            </a:pPr>
            <a:endParaRPr lang="en-US" sz="900" dirty="0">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Glorifying God means displaying His character and all the fruits of the Spirit to the world.</a:t>
            </a:r>
          </a:p>
          <a:p>
            <a:pPr marL="0" marR="0">
              <a:lnSpc>
                <a:spcPct val="107000"/>
              </a:lnSpc>
              <a:spcBef>
                <a:spcPts val="0"/>
              </a:spcBef>
              <a:spcAft>
                <a:spcPts val="800"/>
              </a:spcAft>
            </a:pPr>
            <a:endParaRPr lang="en-US" sz="105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3600" b="1" dirty="0">
                <a:effectLst/>
                <a:latin typeface="Arial" panose="020B0604020202020204" pitchFamily="34" charset="0"/>
                <a:ea typeface="Calibri" panose="020F0502020204030204" pitchFamily="34" charset="0"/>
                <a:cs typeface="Arial" panose="020B0604020202020204" pitchFamily="34" charset="0"/>
              </a:rPr>
              <a:t>Romans15:6 </a:t>
            </a:r>
          </a:p>
          <a:p>
            <a:pPr marL="45720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That ye may with one mind and one mouth glorify God, even the Father of our Lord Jesus Christ.</a:t>
            </a:r>
            <a:r>
              <a:rPr lang="en-US" sz="32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9025055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965884-1416-47A7-9ADF-820569F4B793}"/>
              </a:ext>
            </a:extLst>
          </p:cNvPr>
          <p:cNvSpPr txBox="1"/>
          <p:nvPr/>
        </p:nvSpPr>
        <p:spPr>
          <a:xfrm>
            <a:off x="486888" y="605642"/>
            <a:ext cx="11115304" cy="5762860"/>
          </a:xfrm>
          <a:prstGeom prst="rect">
            <a:avLst/>
          </a:prstGeom>
          <a:noFill/>
        </p:spPr>
        <p:txBody>
          <a:bodyPr wrap="square" rtlCol="0">
            <a:spAutoFit/>
          </a:bodyPr>
          <a:lstStyle/>
          <a:p>
            <a:pPr marL="0" marR="0">
              <a:lnSpc>
                <a:spcPct val="107000"/>
              </a:lnSpc>
              <a:spcBef>
                <a:spcPts val="0"/>
              </a:spcBef>
              <a:spcAft>
                <a:spcPts val="800"/>
              </a:spcAft>
            </a:pPr>
            <a:r>
              <a:rPr lang="en-US" sz="4000" dirty="0">
                <a:effectLst/>
                <a:latin typeface="Arial" panose="020B0604020202020204" pitchFamily="34" charset="0"/>
                <a:ea typeface="Calibri" panose="020F0502020204030204" pitchFamily="34" charset="0"/>
                <a:cs typeface="Arial" panose="020B0604020202020204" pitchFamily="34" charset="0"/>
              </a:rPr>
              <a:t>That God’s glory is seen by the transformation of a believer’s life.</a:t>
            </a:r>
          </a:p>
          <a:p>
            <a:pPr marL="0" marR="0">
              <a:lnSpc>
                <a:spcPct val="107000"/>
              </a:lnSpc>
              <a:spcBef>
                <a:spcPts val="0"/>
              </a:spcBef>
              <a:spcAft>
                <a:spcPts val="80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Matthew 5:14-16  </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p>
        </p:txBody>
      </p:sp>
    </p:spTree>
    <p:extLst>
      <p:ext uri="{BB962C8B-B14F-4D97-AF65-F5344CB8AC3E}">
        <p14:creationId xmlns:p14="http://schemas.microsoft.com/office/powerpoint/2010/main" val="20074787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EE3710-6729-49F3-8012-A9D4F9BA8B59}"/>
              </a:ext>
            </a:extLst>
          </p:cNvPr>
          <p:cNvSpPr txBox="1"/>
          <p:nvPr/>
        </p:nvSpPr>
        <p:spPr>
          <a:xfrm>
            <a:off x="498764" y="534390"/>
            <a:ext cx="11032176" cy="5893921"/>
          </a:xfrm>
          <a:prstGeom prst="rect">
            <a:avLst/>
          </a:prstGeom>
          <a:noFill/>
        </p:spPr>
        <p:txBody>
          <a:bodyPr wrap="square" rtlCol="0">
            <a:spAutoFit/>
          </a:bodyPr>
          <a:lstStyle/>
          <a:p>
            <a:r>
              <a:rPr lang="en-US" sz="3600" dirty="0">
                <a:effectLst/>
                <a:latin typeface="Arial" panose="020B0604020202020204" pitchFamily="34" charset="0"/>
                <a:ea typeface="Calibri" panose="020F0502020204030204" pitchFamily="34" charset="0"/>
                <a:cs typeface="Arial" panose="020B0604020202020204" pitchFamily="34" charset="0"/>
              </a:rPr>
              <a:t>Part of the sanctification process is learning to be “conformed into Christ image” so that we can reflect, glorify, and mirror Him is all we do. </a:t>
            </a:r>
          </a:p>
          <a:p>
            <a:endParaRPr lang="en-US" sz="4000" dirty="0">
              <a:latin typeface="Arial" panose="020B0604020202020204" pitchFamily="34" charset="0"/>
              <a:ea typeface="Calibri" panose="020F0502020204030204" pitchFamily="34" charset="0"/>
              <a:cs typeface="Arial" panose="020B0604020202020204" pitchFamily="34" charset="0"/>
            </a:endParaRPr>
          </a:p>
          <a:p>
            <a:r>
              <a:rPr lang="en-US" sz="3600" dirty="0">
                <a:effectLst/>
                <a:latin typeface="Arial" panose="020B0604020202020204" pitchFamily="34" charset="0"/>
                <a:ea typeface="Calibri" panose="020F0502020204030204" pitchFamily="34" charset="0"/>
                <a:cs typeface="Arial" panose="020B0604020202020204" pitchFamily="34" charset="0"/>
              </a:rPr>
              <a:t>When Christ walked on the earth, He was a living illustration of the invisible God. By constantly glorifying His Father, He not only honored Him, He also gave the world a reason to believe in His reality.  </a:t>
            </a:r>
          </a:p>
          <a:p>
            <a:endParaRPr lang="en-US" sz="100" dirty="0">
              <a:latin typeface="Arial" panose="020B0604020202020204" pitchFamily="34" charset="0"/>
              <a:ea typeface="Calibri" panose="020F0502020204030204" pitchFamily="34" charset="0"/>
              <a:cs typeface="Arial" panose="020B0604020202020204" pitchFamily="34" charset="0"/>
            </a:endParaRPr>
          </a:p>
          <a:p>
            <a:endParaRPr lang="en-US" sz="3600" dirty="0">
              <a:effectLst/>
              <a:latin typeface="Arial" panose="020B0604020202020204" pitchFamily="34" charset="0"/>
              <a:ea typeface="Calibri" panose="020F0502020204030204" pitchFamily="34" charset="0"/>
              <a:cs typeface="Arial" panose="020B0604020202020204" pitchFamily="34" charset="0"/>
            </a:endParaRPr>
          </a:p>
          <a:p>
            <a:r>
              <a:rPr lang="en-US" sz="3600" dirty="0">
                <a:effectLst/>
                <a:latin typeface="Arial" panose="020B0604020202020204" pitchFamily="34" charset="0"/>
                <a:ea typeface="Calibri" panose="020F0502020204030204" pitchFamily="34" charset="0"/>
                <a:cs typeface="Arial" panose="020B0604020202020204" pitchFamily="34" charset="0"/>
              </a:rPr>
              <a:t>We are to do the same.</a:t>
            </a:r>
          </a:p>
        </p:txBody>
      </p:sp>
    </p:spTree>
    <p:extLst>
      <p:ext uri="{BB962C8B-B14F-4D97-AF65-F5344CB8AC3E}">
        <p14:creationId xmlns:p14="http://schemas.microsoft.com/office/powerpoint/2010/main" val="39922967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B0D370-C4B4-4659-97B7-5C2095A4F8FE}"/>
              </a:ext>
            </a:extLst>
          </p:cNvPr>
          <p:cNvSpPr txBox="1"/>
          <p:nvPr/>
        </p:nvSpPr>
        <p:spPr>
          <a:xfrm>
            <a:off x="902525" y="851371"/>
            <a:ext cx="10723418" cy="4909036"/>
          </a:xfrm>
          <a:prstGeom prst="rect">
            <a:avLst/>
          </a:prstGeom>
          <a:noFill/>
        </p:spPr>
        <p:txBody>
          <a:bodyPr wrap="square" rtlCol="0">
            <a:spAutoFit/>
          </a:bodyPr>
          <a:lstStyle/>
          <a:p>
            <a:r>
              <a:rPr lang="en-US" sz="4000" dirty="0">
                <a:effectLst/>
                <a:latin typeface="Arial" panose="020B0604020202020204" pitchFamily="34" charset="0"/>
                <a:ea typeface="Calibri" panose="020F0502020204030204" pitchFamily="34" charset="0"/>
                <a:cs typeface="Arial" panose="020B0604020202020204" pitchFamily="34" charset="0"/>
              </a:rPr>
              <a:t>Our lives need to be a genuine living examples of Christ’s  character and His Love.</a:t>
            </a:r>
          </a:p>
          <a:p>
            <a:endParaRPr lang="en-US" sz="2800" dirty="0">
              <a:latin typeface="Arial" panose="020B0604020202020204" pitchFamily="34" charset="0"/>
              <a:ea typeface="Calibri" panose="020F0502020204030204" pitchFamily="34" charset="0"/>
              <a:cs typeface="Arial" panose="020B0604020202020204" pitchFamily="34" charset="0"/>
            </a:endParaRPr>
          </a:p>
          <a:p>
            <a:endParaRPr lang="en-US" sz="1000" dirty="0">
              <a:effectLst/>
              <a:latin typeface="Arial" panose="020B0604020202020204" pitchFamily="34" charset="0"/>
              <a:ea typeface="Calibri" panose="020F0502020204030204" pitchFamily="34" charset="0"/>
              <a:cs typeface="Arial" panose="020B0604020202020204" pitchFamily="34" charset="0"/>
            </a:endParaRPr>
          </a:p>
          <a:p>
            <a:pPr algn="ctr"/>
            <a:r>
              <a:rPr lang="en-US" sz="4000" dirty="0">
                <a:effectLst/>
                <a:latin typeface="Arial" panose="020B0604020202020204" pitchFamily="34" charset="0"/>
                <a:ea typeface="Calibri" panose="020F0502020204030204" pitchFamily="34" charset="0"/>
                <a:cs typeface="Arial" panose="020B0604020202020204" pitchFamily="34" charset="0"/>
              </a:rPr>
              <a:t>Our words alone are not enough to communicate the Gospel. </a:t>
            </a:r>
          </a:p>
          <a:p>
            <a:pPr algn="ctr"/>
            <a:endParaRPr lang="en-US" dirty="0">
              <a:latin typeface="Arial" panose="020B0604020202020204" pitchFamily="34" charset="0"/>
              <a:ea typeface="Calibri" panose="020F0502020204030204" pitchFamily="34" charset="0"/>
              <a:cs typeface="Arial" panose="020B0604020202020204" pitchFamily="34" charset="0"/>
            </a:endParaRPr>
          </a:p>
          <a:p>
            <a:pPr algn="ct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n-US" sz="4000" dirty="0">
                <a:effectLst/>
                <a:latin typeface="Arial" panose="020B0604020202020204" pitchFamily="34" charset="0"/>
                <a:ea typeface="Calibri" panose="020F0502020204030204" pitchFamily="34" charset="0"/>
                <a:cs typeface="Arial" panose="020B0604020202020204" pitchFamily="34" charset="0"/>
              </a:rPr>
              <a:t>Our actions must go alongside.</a:t>
            </a:r>
          </a:p>
          <a:p>
            <a:endParaRPr lang="en-US" dirty="0"/>
          </a:p>
          <a:p>
            <a:endParaRPr lang="en-US" dirty="0"/>
          </a:p>
        </p:txBody>
      </p:sp>
    </p:spTree>
    <p:extLst>
      <p:ext uri="{BB962C8B-B14F-4D97-AF65-F5344CB8AC3E}">
        <p14:creationId xmlns:p14="http://schemas.microsoft.com/office/powerpoint/2010/main" val="42412448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910CAF-4521-4B96-B481-59ED15EAB7D0}"/>
              </a:ext>
            </a:extLst>
          </p:cNvPr>
          <p:cNvSpPr txBox="1"/>
          <p:nvPr/>
        </p:nvSpPr>
        <p:spPr>
          <a:xfrm>
            <a:off x="847106" y="2149434"/>
            <a:ext cx="10497787" cy="1569660"/>
          </a:xfrm>
          <a:prstGeom prst="rect">
            <a:avLst/>
          </a:prstGeom>
          <a:noFill/>
        </p:spPr>
        <p:txBody>
          <a:bodyPr wrap="square" rtlCol="0">
            <a:spAutoFit/>
          </a:bodyPr>
          <a:lstStyle/>
          <a:p>
            <a:pPr algn="ctr"/>
            <a:r>
              <a:rPr lang="en-US" sz="4800" b="1" dirty="0">
                <a:solidFill>
                  <a:srgbClr val="7030A0"/>
                </a:solidFill>
                <a:latin typeface="Arial" panose="020B0604020202020204" pitchFamily="34" charset="0"/>
                <a:cs typeface="Arial" panose="020B0604020202020204" pitchFamily="34" charset="0"/>
              </a:rPr>
              <a:t>The Subject of</a:t>
            </a:r>
          </a:p>
          <a:p>
            <a:pPr algn="ctr"/>
            <a:r>
              <a:rPr lang="en-US" sz="4800" b="1" dirty="0">
                <a:solidFill>
                  <a:srgbClr val="7030A0"/>
                </a:solidFill>
                <a:latin typeface="Arial" panose="020B0604020202020204" pitchFamily="34" charset="0"/>
                <a:cs typeface="Arial" panose="020B0604020202020204" pitchFamily="34" charset="0"/>
              </a:rPr>
              <a:t>FAITH &amp; WORKS</a:t>
            </a:r>
          </a:p>
        </p:txBody>
      </p:sp>
    </p:spTree>
    <p:extLst>
      <p:ext uri="{BB962C8B-B14F-4D97-AF65-F5344CB8AC3E}">
        <p14:creationId xmlns:p14="http://schemas.microsoft.com/office/powerpoint/2010/main" val="78910438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3CD292-4C82-4812-A473-6834661D54BD}"/>
              </a:ext>
            </a:extLst>
          </p:cNvPr>
          <p:cNvSpPr txBox="1"/>
          <p:nvPr/>
        </p:nvSpPr>
        <p:spPr>
          <a:xfrm>
            <a:off x="997527" y="843148"/>
            <a:ext cx="10248405" cy="4723857"/>
          </a:xfrm>
          <a:prstGeom prst="rect">
            <a:avLst/>
          </a:prstGeom>
          <a:noFill/>
        </p:spPr>
        <p:txBody>
          <a:bodyPr wrap="square" rtlCol="0">
            <a:spAutoFit/>
          </a:bodyPr>
          <a:lstStyle/>
          <a:p>
            <a:pPr marL="0" marR="0">
              <a:lnSpc>
                <a:spcPct val="107000"/>
              </a:lnSpc>
              <a:spcBef>
                <a:spcPts val="0"/>
              </a:spcBef>
              <a:spcAft>
                <a:spcPts val="800"/>
              </a:spcAft>
            </a:pPr>
            <a:r>
              <a:rPr lang="en-US" sz="4800" b="1" dirty="0">
                <a:effectLst/>
                <a:latin typeface="Calibri" panose="020F0502020204030204" pitchFamily="34" charset="0"/>
                <a:ea typeface="Calibri" panose="020F0502020204030204" pitchFamily="34" charset="0"/>
                <a:cs typeface="Times New Roman" panose="02020603050405020304" pitchFamily="18" charset="0"/>
              </a:rPr>
              <a:t>2 Corinthians 7:1</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dirty="0">
                <a:effectLst/>
                <a:latin typeface="Calibri" panose="020F0502020204030204" pitchFamily="34" charset="0"/>
                <a:ea typeface="Calibri" panose="020F0502020204030204" pitchFamily="34" charset="0"/>
                <a:cs typeface="Times New Roman" panose="02020603050405020304" pitchFamily="18" charset="0"/>
              </a:rPr>
              <a:t>Therefore, having these promises, beloved, </a:t>
            </a:r>
            <a:r>
              <a:rPr lang="en-US" sz="6000" b="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let us </a:t>
            </a:r>
            <a:r>
              <a:rPr lang="en-US" sz="6000" b="1" dirty="0">
                <a:effectLst/>
                <a:latin typeface="Calibri" panose="020F0502020204030204" pitchFamily="34" charset="0"/>
                <a:ea typeface="Calibri" panose="020F0502020204030204" pitchFamily="34" charset="0"/>
                <a:cs typeface="Times New Roman" panose="02020603050405020304" pitchFamily="18" charset="0"/>
              </a:rPr>
              <a:t>cleanse </a:t>
            </a:r>
            <a:r>
              <a:rPr lang="en-US" sz="6000" b="1" u="sng" dirty="0">
                <a:solidFill>
                  <a:schemeClr val="accent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ourselves</a:t>
            </a:r>
            <a:r>
              <a:rPr lang="en-US" sz="6000" b="1" dirty="0">
                <a:effectLst/>
                <a:latin typeface="Calibri" panose="020F0502020204030204" pitchFamily="34" charset="0"/>
                <a:ea typeface="Calibri" panose="020F0502020204030204" pitchFamily="34" charset="0"/>
                <a:cs typeface="Times New Roman" panose="02020603050405020304" pitchFamily="18" charset="0"/>
              </a:rPr>
              <a:t> </a:t>
            </a:r>
            <a:r>
              <a:rPr lang="en-US" sz="4800" dirty="0">
                <a:effectLst/>
                <a:latin typeface="Calibri" panose="020F0502020204030204" pitchFamily="34" charset="0"/>
                <a:ea typeface="Calibri" panose="020F0502020204030204" pitchFamily="34" charset="0"/>
                <a:cs typeface="Times New Roman" panose="02020603050405020304" pitchFamily="18" charset="0"/>
              </a:rPr>
              <a:t>from all filthiness of the flesh and spirit, perfecting holiness in the fear of God.</a:t>
            </a:r>
          </a:p>
          <a:p>
            <a:endParaRPr lang="en-US" dirty="0"/>
          </a:p>
        </p:txBody>
      </p:sp>
    </p:spTree>
    <p:extLst>
      <p:ext uri="{BB962C8B-B14F-4D97-AF65-F5344CB8AC3E}">
        <p14:creationId xmlns:p14="http://schemas.microsoft.com/office/powerpoint/2010/main" val="38786963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E55C18-EAE2-4F32-8862-8325CAD497E6}"/>
              </a:ext>
            </a:extLst>
          </p:cNvPr>
          <p:cNvSpPr txBox="1"/>
          <p:nvPr/>
        </p:nvSpPr>
        <p:spPr>
          <a:xfrm>
            <a:off x="1163782" y="486888"/>
            <a:ext cx="10284031" cy="1323439"/>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This poses the question of </a:t>
            </a:r>
            <a:r>
              <a:rPr lang="en-US" sz="4000" b="1" dirty="0">
                <a:latin typeface="Arial" panose="020B0604020202020204" pitchFamily="34" charset="0"/>
                <a:cs typeface="Arial" panose="020B0604020202020204" pitchFamily="34" charset="0"/>
              </a:rPr>
              <a:t>“Faith” </a:t>
            </a:r>
            <a:r>
              <a:rPr lang="en-US" sz="4000" dirty="0">
                <a:latin typeface="Arial" panose="020B0604020202020204" pitchFamily="34" charset="0"/>
                <a:cs typeface="Arial" panose="020B0604020202020204" pitchFamily="34" charset="0"/>
              </a:rPr>
              <a:t>and </a:t>
            </a:r>
            <a:r>
              <a:rPr lang="en-US" sz="4000" b="1" dirty="0">
                <a:latin typeface="Arial" panose="020B0604020202020204" pitchFamily="34" charset="0"/>
                <a:cs typeface="Arial" panose="020B0604020202020204" pitchFamily="34" charset="0"/>
              </a:rPr>
              <a:t>“Works”.</a:t>
            </a:r>
          </a:p>
        </p:txBody>
      </p:sp>
      <p:sp>
        <p:nvSpPr>
          <p:cNvPr id="3" name="TextBox 2">
            <a:extLst>
              <a:ext uri="{FF2B5EF4-FFF2-40B4-BE49-F238E27FC236}">
                <a16:creationId xmlns:a16="http://schemas.microsoft.com/office/drawing/2014/main" id="{2133C83F-5FBC-4405-A541-EC205CCF60F2}"/>
              </a:ext>
            </a:extLst>
          </p:cNvPr>
          <p:cNvSpPr txBox="1"/>
          <p:nvPr/>
        </p:nvSpPr>
        <p:spPr>
          <a:xfrm>
            <a:off x="1345870" y="2149434"/>
            <a:ext cx="9500260" cy="3377848"/>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Ephesians 2:8-9  </a:t>
            </a:r>
            <a:r>
              <a:rPr lang="en-US" sz="2800" dirty="0">
                <a:latin typeface="Arial" panose="020B0604020202020204" pitchFamily="34" charset="0"/>
                <a:cs typeface="Arial" panose="020B0604020202020204" pitchFamily="34" charset="0"/>
              </a:rPr>
              <a:t>For </a:t>
            </a:r>
            <a:r>
              <a:rPr lang="en-US" sz="2800" b="1" dirty="0">
                <a:highlight>
                  <a:srgbClr val="FFFF00"/>
                </a:highlight>
                <a:latin typeface="Arial" panose="020B0604020202020204" pitchFamily="34" charset="0"/>
                <a:cs typeface="Arial" panose="020B0604020202020204" pitchFamily="34" charset="0"/>
              </a:rPr>
              <a:t>by grace are you saved through faith;</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that not of yourselves: it is the gift of God: </a:t>
            </a:r>
            <a:r>
              <a:rPr lang="en-US" sz="2800" b="1" dirty="0">
                <a:highlight>
                  <a:srgbClr val="FFFF00"/>
                </a:highlight>
                <a:latin typeface="Arial" panose="020B0604020202020204" pitchFamily="34" charset="0"/>
                <a:cs typeface="Arial" panose="020B0604020202020204" pitchFamily="34" charset="0"/>
              </a:rPr>
              <a:t>Not of works</a:t>
            </a:r>
            <a:r>
              <a:rPr lang="en-US" sz="2800" dirty="0">
                <a:highlight>
                  <a:srgbClr val="FFFF00"/>
                </a:highlight>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lest any man should boast.</a:t>
            </a:r>
          </a:p>
          <a:p>
            <a:endParaRPr lang="en-US" sz="1050" dirty="0">
              <a:latin typeface="Arial" panose="020B0604020202020204" pitchFamily="34" charset="0"/>
              <a:cs typeface="Arial" panose="020B0604020202020204" pitchFamily="34" charset="0"/>
            </a:endParaRPr>
          </a:p>
          <a:p>
            <a:endParaRPr lang="en-US" sz="700"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James 2:17-18 </a:t>
            </a:r>
            <a:r>
              <a:rPr lang="en-US" sz="2800" dirty="0">
                <a:latin typeface="Arial" panose="020B0604020202020204" pitchFamily="34" charset="0"/>
                <a:cs typeface="Arial" panose="020B0604020202020204" pitchFamily="34" charset="0"/>
              </a:rPr>
              <a:t>Thus also </a:t>
            </a:r>
            <a:r>
              <a:rPr lang="en-US" sz="2800" b="1" dirty="0">
                <a:highlight>
                  <a:srgbClr val="FFFF00"/>
                </a:highlight>
                <a:latin typeface="Arial" panose="020B0604020202020204" pitchFamily="34" charset="0"/>
                <a:cs typeface="Arial" panose="020B0604020202020204" pitchFamily="34" charset="0"/>
              </a:rPr>
              <a:t>faith by itself, if it does not have works, is dead.</a:t>
            </a:r>
            <a:r>
              <a:rPr lang="en-US" sz="2800" dirty="0">
                <a:latin typeface="Arial" panose="020B0604020202020204" pitchFamily="34" charset="0"/>
                <a:cs typeface="Arial" panose="020B0604020202020204" pitchFamily="34" charset="0"/>
              </a:rPr>
              <a:t> But someone will say, "You have faith, and I have works." Show me your faith without your works, and I will show you my faith by my works.</a:t>
            </a:r>
          </a:p>
        </p:txBody>
      </p:sp>
    </p:spTree>
    <p:extLst>
      <p:ext uri="{BB962C8B-B14F-4D97-AF65-F5344CB8AC3E}">
        <p14:creationId xmlns:p14="http://schemas.microsoft.com/office/powerpoint/2010/main" val="35334307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78B72C-5BD7-47B9-88B0-5EEA2A4DDF8E}"/>
              </a:ext>
            </a:extLst>
          </p:cNvPr>
          <p:cNvSpPr txBox="1"/>
          <p:nvPr/>
        </p:nvSpPr>
        <p:spPr>
          <a:xfrm>
            <a:off x="1116281" y="1128156"/>
            <a:ext cx="10307781" cy="4006994"/>
          </a:xfrm>
          <a:prstGeom prst="rect">
            <a:avLst/>
          </a:prstGeom>
          <a:noFill/>
        </p:spPr>
        <p:txBody>
          <a:bodyPr wrap="square" rtlCol="0">
            <a:spAutoFit/>
          </a:bodyPr>
          <a:lstStyle/>
          <a:p>
            <a:pPr marL="0" marR="0">
              <a:lnSpc>
                <a:spcPct val="107000"/>
              </a:lnSpc>
              <a:spcBef>
                <a:spcPts val="0"/>
              </a:spcBef>
              <a:spcAft>
                <a:spcPts val="800"/>
              </a:spcAft>
            </a:pPr>
            <a:r>
              <a:rPr lang="en-US" sz="4400" b="1" dirty="0">
                <a:effectLst/>
                <a:latin typeface="Arial" panose="020B0604020202020204" pitchFamily="34" charset="0"/>
                <a:ea typeface="Calibri" panose="020F0502020204030204" pitchFamily="34" charset="0"/>
                <a:cs typeface="Arial" panose="020B0604020202020204" pitchFamily="34" charset="0"/>
              </a:rPr>
              <a:t>There are two extremes that we must here consider:</a:t>
            </a:r>
          </a:p>
          <a:p>
            <a:pPr marL="0" marR="0">
              <a:lnSpc>
                <a:spcPct val="107000"/>
              </a:lnSpc>
              <a:spcBef>
                <a:spcPts val="0"/>
              </a:spcBef>
              <a:spcAft>
                <a:spcPts val="80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400" dirty="0">
                <a:effectLst/>
                <a:latin typeface="Arial" panose="020B0604020202020204" pitchFamily="34" charset="0"/>
                <a:ea typeface="Calibri" panose="020F0502020204030204" pitchFamily="34" charset="0"/>
                <a:cs typeface="Arial" panose="020B0604020202020204" pitchFamily="34" charset="0"/>
              </a:rPr>
              <a:t>These extremes are </a:t>
            </a:r>
          </a:p>
          <a:p>
            <a:pPr marL="0" marR="0" algn="ctr">
              <a:lnSpc>
                <a:spcPct val="107000"/>
              </a:lnSpc>
              <a:spcBef>
                <a:spcPts val="0"/>
              </a:spcBef>
              <a:spcAft>
                <a:spcPts val="800"/>
              </a:spcAft>
            </a:pPr>
            <a:r>
              <a:rPr lang="en-US" sz="4400" b="1" dirty="0">
                <a:effectLst/>
                <a:latin typeface="Arial" panose="020B0604020202020204" pitchFamily="34" charset="0"/>
                <a:ea typeface="Calibri" panose="020F0502020204030204" pitchFamily="34" charset="0"/>
                <a:cs typeface="Arial" panose="020B0604020202020204" pitchFamily="34" charset="0"/>
              </a:rPr>
              <a:t>“Faith or Works”</a:t>
            </a:r>
            <a:endParaRPr lang="en-US" sz="44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5034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FEC489-372C-4892-BFAC-ED4B161E0D05}"/>
              </a:ext>
            </a:extLst>
          </p:cNvPr>
          <p:cNvSpPr txBox="1"/>
          <p:nvPr/>
        </p:nvSpPr>
        <p:spPr>
          <a:xfrm>
            <a:off x="653143" y="570016"/>
            <a:ext cx="10438410" cy="5946371"/>
          </a:xfrm>
          <a:prstGeom prst="rect">
            <a:avLst/>
          </a:prstGeom>
          <a:noFill/>
        </p:spPr>
        <p:txBody>
          <a:bodyPr wrap="square" rtlCol="0">
            <a:spAutoFit/>
          </a:bodyPr>
          <a:lstStyle/>
          <a:p>
            <a:pPr marL="0" marR="0">
              <a:lnSpc>
                <a:spcPct val="107000"/>
              </a:lnSpc>
              <a:spcBef>
                <a:spcPts val="0"/>
              </a:spcBef>
              <a:spcAft>
                <a:spcPts val="800"/>
              </a:spcAft>
            </a:pPr>
            <a:r>
              <a:rPr lang="en-US" sz="4000" b="1" dirty="0">
                <a:effectLst/>
                <a:latin typeface="Arial" panose="020B0604020202020204" pitchFamily="34" charset="0"/>
                <a:ea typeface="Calibri" panose="020F0502020204030204" pitchFamily="34" charset="0"/>
                <a:cs typeface="Arial" panose="020B0604020202020204" pitchFamily="34" charset="0"/>
              </a:rPr>
              <a:t>3. The spiritual life </a:t>
            </a:r>
            <a:r>
              <a:rPr lang="en-US" sz="4000" dirty="0">
                <a:effectLst/>
                <a:latin typeface="Arial" panose="020B0604020202020204" pitchFamily="34" charset="0"/>
                <a:ea typeface="Calibri" panose="020F0502020204030204" pitchFamily="34" charset="0"/>
                <a:cs typeface="Arial" panose="020B0604020202020204" pitchFamily="34" charset="0"/>
              </a:rPr>
              <a:t>is really the process of making true in practice what is already true in position.</a:t>
            </a:r>
          </a:p>
          <a:p>
            <a:pPr marL="0" marR="0">
              <a:lnSpc>
                <a:spcPct val="107000"/>
              </a:lnSpc>
              <a:spcBef>
                <a:spcPts val="0"/>
              </a:spcBef>
              <a:spcAft>
                <a:spcPts val="800"/>
              </a:spcAft>
            </a:pPr>
            <a:endParaRPr lang="en-US" sz="40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1Peter 1:14-15 </a:t>
            </a:r>
            <a:r>
              <a:rPr lang="en-US" sz="3200" dirty="0">
                <a:effectLst/>
                <a:latin typeface="Arial" panose="020B0604020202020204" pitchFamily="34" charset="0"/>
                <a:ea typeface="Calibri" panose="020F0502020204030204" pitchFamily="34" charset="0"/>
                <a:cs typeface="Arial" panose="020B0604020202020204" pitchFamily="34" charset="0"/>
              </a:rPr>
              <a:t>As obedient children, not fashioning yourselves according to the former lusts in your ignorance: But as he which hath called you is holy, so be ye holy in all manner of conversation;  ( The word ‘conversation’ here is the Greek word for “Life Style”).</a:t>
            </a:r>
          </a:p>
          <a:p>
            <a:endParaRPr lang="en-US" dirty="0"/>
          </a:p>
        </p:txBody>
      </p:sp>
    </p:spTree>
    <p:extLst>
      <p:ext uri="{BB962C8B-B14F-4D97-AF65-F5344CB8AC3E}">
        <p14:creationId xmlns:p14="http://schemas.microsoft.com/office/powerpoint/2010/main" val="26987136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9D43F6-59FA-4CB3-BD54-E3989E99FDAF}"/>
              </a:ext>
            </a:extLst>
          </p:cNvPr>
          <p:cNvSpPr txBox="1"/>
          <p:nvPr/>
        </p:nvSpPr>
        <p:spPr>
          <a:xfrm>
            <a:off x="463138" y="581891"/>
            <a:ext cx="11150930" cy="5324214"/>
          </a:xfrm>
          <a:prstGeom prst="rect">
            <a:avLst/>
          </a:prstGeom>
          <a:noFill/>
        </p:spPr>
        <p:txBody>
          <a:bodyPr wrap="square" rtlCol="0">
            <a:spAutoFit/>
          </a:bodyPr>
          <a:lstStyle/>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We must understand exactly what God means when He says “by faith” in Galatians 2:16. </a:t>
            </a:r>
          </a:p>
          <a:p>
            <a:pPr marL="0" marR="0">
              <a:lnSpc>
                <a:spcPct val="107000"/>
              </a:lnSpc>
              <a:spcBef>
                <a:spcPts val="0"/>
              </a:spcBef>
              <a:spcAft>
                <a:spcPts val="800"/>
              </a:spcAft>
            </a:pP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2800" b="1" dirty="0">
                <a:effectLst/>
                <a:latin typeface="Arial" panose="020B0604020202020204" pitchFamily="34" charset="0"/>
                <a:ea typeface="Calibri" panose="020F0502020204030204" pitchFamily="34" charset="0"/>
                <a:cs typeface="Arial" panose="020B0604020202020204" pitchFamily="34" charset="0"/>
              </a:rPr>
              <a:t>Galatians 2:16 </a:t>
            </a:r>
          </a:p>
          <a:p>
            <a:pPr marL="457200" marR="0">
              <a:lnSpc>
                <a:spcPct val="107000"/>
              </a:lnSpc>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Knowing that a </a:t>
            </a:r>
            <a:r>
              <a:rPr lang="en-US" sz="2800" b="1" dirty="0">
                <a:effectLst/>
                <a:latin typeface="Arial" panose="020B0604020202020204" pitchFamily="34" charset="0"/>
                <a:ea typeface="Calibri" panose="020F0502020204030204" pitchFamily="34" charset="0"/>
                <a:cs typeface="Arial" panose="020B0604020202020204" pitchFamily="34" charset="0"/>
              </a:rPr>
              <a:t>man is not justified by the works of the law, </a:t>
            </a:r>
            <a:r>
              <a:rPr lang="en-US" sz="2800" b="1" u="sng" dirty="0">
                <a:effectLst/>
                <a:latin typeface="Arial" panose="020B0604020202020204" pitchFamily="34" charset="0"/>
                <a:ea typeface="Calibri" panose="020F0502020204030204" pitchFamily="34" charset="0"/>
                <a:cs typeface="Arial" panose="020B0604020202020204" pitchFamily="34" charset="0"/>
              </a:rPr>
              <a:t>but by the faith</a:t>
            </a:r>
            <a:r>
              <a:rPr lang="en-US" sz="2800" b="1" dirty="0">
                <a:effectLst/>
                <a:latin typeface="Arial" panose="020B0604020202020204" pitchFamily="34" charset="0"/>
                <a:ea typeface="Calibri" panose="020F0502020204030204" pitchFamily="34" charset="0"/>
                <a:cs typeface="Arial" panose="020B0604020202020204" pitchFamily="34" charset="0"/>
              </a:rPr>
              <a:t> of Jesus Christ</a:t>
            </a:r>
            <a:r>
              <a:rPr lang="en-US" sz="2800" dirty="0">
                <a:effectLst/>
                <a:latin typeface="Arial" panose="020B0604020202020204" pitchFamily="34" charset="0"/>
                <a:ea typeface="Calibri" panose="020F0502020204030204" pitchFamily="34" charset="0"/>
                <a:cs typeface="Arial" panose="020B0604020202020204" pitchFamily="34" charset="0"/>
              </a:rPr>
              <a:t>, even we have believed in Jesus Christ, that we might be justified by the faith of Christ, and not by the works of the law: for by the works of the law shall no flesh be justified.</a:t>
            </a:r>
          </a:p>
          <a:p>
            <a:endParaRPr lang="en-US" dirty="0"/>
          </a:p>
        </p:txBody>
      </p:sp>
    </p:spTree>
    <p:extLst>
      <p:ext uri="{BB962C8B-B14F-4D97-AF65-F5344CB8AC3E}">
        <p14:creationId xmlns:p14="http://schemas.microsoft.com/office/powerpoint/2010/main" val="22662948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ACCC6C-AEB0-4581-8C9E-E747F5FF2798}"/>
              </a:ext>
            </a:extLst>
          </p:cNvPr>
          <p:cNvSpPr txBox="1"/>
          <p:nvPr/>
        </p:nvSpPr>
        <p:spPr>
          <a:xfrm>
            <a:off x="415636" y="629392"/>
            <a:ext cx="11234058" cy="5732660"/>
          </a:xfrm>
          <a:prstGeom prst="rect">
            <a:avLst/>
          </a:prstGeom>
          <a:noFill/>
        </p:spPr>
        <p:txBody>
          <a:bodyPr wrap="square" rtlCol="0">
            <a:spAutoFit/>
          </a:bodyPr>
          <a:lstStyle/>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And what He means when He says “by works” in Matthew 16:27.</a:t>
            </a:r>
          </a:p>
          <a:p>
            <a:pPr marL="457200" marR="0">
              <a:lnSpc>
                <a:spcPct val="107000"/>
              </a:lnSpc>
              <a:spcBef>
                <a:spcPts val="0"/>
              </a:spcBef>
              <a:spcAft>
                <a:spcPts val="80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Matthew  16:27 </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For the Son of man shall come in the glory of his Father with his angels; and then he shall reward every man </a:t>
            </a:r>
            <a:r>
              <a:rPr lang="en-US" sz="3200" b="1" u="sng" dirty="0">
                <a:effectLst/>
                <a:latin typeface="Arial" panose="020B0604020202020204" pitchFamily="34" charset="0"/>
                <a:ea typeface="Calibri" panose="020F0502020204030204" pitchFamily="34" charset="0"/>
                <a:cs typeface="Arial" panose="020B0604020202020204" pitchFamily="34" charset="0"/>
              </a:rPr>
              <a:t>according to his works.</a:t>
            </a:r>
            <a:endParaRPr lang="en-US" sz="3200" b="1" u="sng" dirty="0">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These seems to be two extremes in the way we view “faith” and “works”.</a:t>
            </a:r>
          </a:p>
        </p:txBody>
      </p:sp>
    </p:spTree>
    <p:extLst>
      <p:ext uri="{BB962C8B-B14F-4D97-AF65-F5344CB8AC3E}">
        <p14:creationId xmlns:p14="http://schemas.microsoft.com/office/powerpoint/2010/main" val="41811908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EFFDB3-D892-4281-B47C-DF5367329572}"/>
              </a:ext>
            </a:extLst>
          </p:cNvPr>
          <p:cNvSpPr txBox="1"/>
          <p:nvPr/>
        </p:nvSpPr>
        <p:spPr>
          <a:xfrm>
            <a:off x="617517" y="546265"/>
            <a:ext cx="11032177" cy="6126292"/>
          </a:xfrm>
          <a:prstGeom prst="rect">
            <a:avLst/>
          </a:prstGeom>
          <a:noFill/>
        </p:spPr>
        <p:txBody>
          <a:bodyPr wrap="square" rtlCol="0">
            <a:spAutoFit/>
          </a:bodyPr>
          <a:lstStyle/>
          <a:p>
            <a:pPr marL="342900" marR="0" lvl="0" indent="-342900">
              <a:lnSpc>
                <a:spcPct val="107000"/>
              </a:lnSpc>
              <a:spcBef>
                <a:spcPts val="0"/>
              </a:spcBef>
              <a:spcAft>
                <a:spcPts val="800"/>
              </a:spcAft>
              <a:buFont typeface="+mj-lt"/>
              <a:buAutoNum type="arabicPeriod"/>
            </a:pPr>
            <a:r>
              <a:rPr lang="en-US" sz="3600" b="1" dirty="0">
                <a:effectLst/>
                <a:latin typeface="Arial" panose="020B0604020202020204" pitchFamily="34" charset="0"/>
                <a:ea typeface="Calibri" panose="020F0502020204030204" pitchFamily="34" charset="0"/>
                <a:cs typeface="Arial" panose="020B0604020202020204" pitchFamily="34" charset="0"/>
              </a:rPr>
              <a:t> </a:t>
            </a:r>
            <a:r>
              <a:rPr lang="en-US" sz="3600" dirty="0">
                <a:effectLst/>
                <a:latin typeface="Arial" panose="020B0604020202020204" pitchFamily="34" charset="0"/>
                <a:ea typeface="Calibri" panose="020F0502020204030204" pitchFamily="34" charset="0"/>
                <a:cs typeface="Arial" panose="020B0604020202020204" pitchFamily="34" charset="0"/>
              </a:rPr>
              <a:t>There are those who believe that we enter the Kingdom totally by faith and grace alone.</a:t>
            </a:r>
          </a:p>
          <a:p>
            <a:pPr marR="0" lvl="0">
              <a:lnSpc>
                <a:spcPct val="107000"/>
              </a:lnSpc>
              <a:spcBef>
                <a:spcPts val="0"/>
              </a:spcBef>
              <a:spcAft>
                <a:spcPts val="800"/>
              </a:spcAft>
            </a:pP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914400" marR="0" indent="-457200">
              <a:lnSpc>
                <a:spcPct val="107000"/>
              </a:lnSpc>
              <a:spcBef>
                <a:spcPts val="0"/>
              </a:spcBef>
              <a:spcAft>
                <a:spcPts val="800"/>
              </a:spcAft>
              <a:buFont typeface="Arial" panose="020B0604020202020204" pitchFamily="34" charset="0"/>
              <a:buChar char="•"/>
            </a:pPr>
            <a:r>
              <a:rPr lang="en-US" sz="3200" dirty="0">
                <a:effectLst/>
                <a:latin typeface="Arial" panose="020B0604020202020204" pitchFamily="34" charset="0"/>
                <a:ea typeface="Calibri" panose="020F0502020204030204" pitchFamily="34" charset="0"/>
                <a:cs typeface="Arial" panose="020B0604020202020204" pitchFamily="34" charset="0"/>
              </a:rPr>
              <a:t>This is the doctrine of salvation by grace through faith, not as a result of works.  </a:t>
            </a:r>
          </a:p>
          <a:p>
            <a:pPr marL="457200" marR="0">
              <a:lnSpc>
                <a:spcPct val="107000"/>
              </a:lnSpc>
              <a:spcBef>
                <a:spcPts val="0"/>
              </a:spcBef>
              <a:spcAft>
                <a:spcPts val="80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914400" marR="0" indent="-457200">
              <a:lnSpc>
                <a:spcPct val="107000"/>
              </a:lnSpc>
              <a:spcBef>
                <a:spcPts val="0"/>
              </a:spcBef>
              <a:spcAft>
                <a:spcPts val="800"/>
              </a:spcAft>
              <a:buFont typeface="Arial" panose="020B0604020202020204" pitchFamily="34" charset="0"/>
              <a:buChar char="•"/>
            </a:pPr>
            <a:r>
              <a:rPr lang="en-US" sz="3200" dirty="0">
                <a:effectLst/>
                <a:latin typeface="Arial" panose="020B0604020202020204" pitchFamily="34" charset="0"/>
                <a:ea typeface="Calibri" panose="020F0502020204030204" pitchFamily="34" charset="0"/>
                <a:cs typeface="Arial" panose="020B0604020202020204" pitchFamily="34" charset="0"/>
              </a:rPr>
              <a:t>This is an overemphasis on grace and the confusion between justification and sanctification.</a:t>
            </a:r>
          </a:p>
          <a:p>
            <a:pPr marL="457200" marR="0">
              <a:lnSpc>
                <a:spcPct val="107000"/>
              </a:lnSpc>
              <a:spcBef>
                <a:spcPts val="0"/>
              </a:spcBef>
              <a:spcAft>
                <a:spcPts val="80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914400" marR="0" indent="-457200">
              <a:lnSpc>
                <a:spcPct val="107000"/>
              </a:lnSpc>
              <a:spcBef>
                <a:spcPts val="0"/>
              </a:spcBef>
              <a:spcAft>
                <a:spcPts val="800"/>
              </a:spcAft>
              <a:buFont typeface="Arial" panose="020B0604020202020204" pitchFamily="34" charset="0"/>
              <a:buChar char="•"/>
            </a:pPr>
            <a:r>
              <a:rPr lang="en-US" sz="3200" dirty="0">
                <a:effectLst/>
                <a:latin typeface="Arial" panose="020B0604020202020204" pitchFamily="34" charset="0"/>
                <a:ea typeface="Calibri" panose="020F0502020204030204" pitchFamily="34" charset="0"/>
                <a:cs typeface="Arial" panose="020B0604020202020204" pitchFamily="34" charset="0"/>
              </a:rPr>
              <a:t>This position faith demands nothing of us, except we just rest in it.</a:t>
            </a:r>
          </a:p>
          <a:p>
            <a:endParaRPr lang="en-US" dirty="0"/>
          </a:p>
        </p:txBody>
      </p:sp>
    </p:spTree>
    <p:extLst>
      <p:ext uri="{BB962C8B-B14F-4D97-AF65-F5344CB8AC3E}">
        <p14:creationId xmlns:p14="http://schemas.microsoft.com/office/powerpoint/2010/main" val="362359162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4996FC-509D-4F58-B635-D9F4FFD27FC0}"/>
              </a:ext>
            </a:extLst>
          </p:cNvPr>
          <p:cNvSpPr txBox="1"/>
          <p:nvPr/>
        </p:nvSpPr>
        <p:spPr>
          <a:xfrm>
            <a:off x="427512" y="558140"/>
            <a:ext cx="11305309" cy="5638467"/>
          </a:xfrm>
          <a:prstGeom prst="rect">
            <a:avLst/>
          </a:prstGeom>
          <a:noFill/>
        </p:spPr>
        <p:txBody>
          <a:bodyPr wrap="square" rtlCol="0">
            <a:spAutoFit/>
          </a:bodyPr>
          <a:lstStyle/>
          <a:p>
            <a:pPr marR="0" lvl="0">
              <a:lnSpc>
                <a:spcPct val="107000"/>
              </a:lnSpc>
              <a:spcBef>
                <a:spcPts val="0"/>
              </a:spcBef>
              <a:spcAft>
                <a:spcPts val="0"/>
              </a:spcAft>
            </a:pPr>
            <a:r>
              <a:rPr lang="en-US" sz="4000" b="1" dirty="0">
                <a:effectLst/>
                <a:latin typeface="Arial" panose="020B0604020202020204" pitchFamily="34" charset="0"/>
                <a:ea typeface="Calibri" panose="020F0502020204030204" pitchFamily="34" charset="0"/>
                <a:cs typeface="Arial" panose="020B0604020202020204" pitchFamily="34" charset="0"/>
              </a:rPr>
              <a:t>2.  </a:t>
            </a:r>
            <a:r>
              <a:rPr lang="en-US" sz="4000" dirty="0">
                <a:effectLst/>
                <a:latin typeface="Arial" panose="020B0604020202020204" pitchFamily="34" charset="0"/>
                <a:ea typeface="Calibri" panose="020F0502020204030204" pitchFamily="34" charset="0"/>
                <a:cs typeface="Arial" panose="020B0604020202020204" pitchFamily="34" charset="0"/>
              </a:rPr>
              <a:t>On the other hand, there are those who believe we get into the Kingdom only by doing good works. </a:t>
            </a:r>
          </a:p>
          <a:p>
            <a:pPr marR="0" lvl="0">
              <a:lnSpc>
                <a:spcPct val="107000"/>
              </a:lnSpc>
              <a:spcBef>
                <a:spcPts val="0"/>
              </a:spcBef>
              <a:spcAft>
                <a:spcPts val="0"/>
              </a:spcAft>
            </a:pPr>
            <a:endParaRPr lang="en-US" sz="4000" dirty="0">
              <a:latin typeface="Arial" panose="020B060402020202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sz="4000" dirty="0">
                <a:effectLst/>
                <a:latin typeface="Arial" panose="020B0604020202020204" pitchFamily="34" charset="0"/>
                <a:ea typeface="Calibri" panose="020F0502020204030204" pitchFamily="34" charset="0"/>
                <a:cs typeface="Arial" panose="020B0604020202020204" pitchFamily="34" charset="0"/>
              </a:rPr>
              <a:t>They teach that if you don’t bring forth “fruit”, if you don’t produce works of righteousness, there’s a chance you’re really not saved.</a:t>
            </a:r>
          </a:p>
          <a:p>
            <a:pPr marL="457200" marR="0">
              <a:lnSpc>
                <a:spcPct val="107000"/>
              </a:lnSpc>
              <a:spcBef>
                <a:spcPts val="0"/>
              </a:spcBef>
              <a:spcAft>
                <a:spcPts val="0"/>
              </a:spcAft>
            </a:pPr>
            <a:r>
              <a:rPr lang="en-US" sz="4000" dirty="0">
                <a:effectLst/>
                <a:latin typeface="Arial" panose="020B0604020202020204" pitchFamily="34" charset="0"/>
                <a:ea typeface="Calibri" panose="020F050202020403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31108226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D98C038-7558-40B6-B425-58FD865C03C8}"/>
              </a:ext>
            </a:extLst>
          </p:cNvPr>
          <p:cNvSpPr txBox="1"/>
          <p:nvPr/>
        </p:nvSpPr>
        <p:spPr>
          <a:xfrm>
            <a:off x="415636" y="712519"/>
            <a:ext cx="11044052" cy="5729838"/>
          </a:xfrm>
          <a:prstGeom prst="rect">
            <a:avLst/>
          </a:prstGeom>
          <a:noFill/>
        </p:spPr>
        <p:txBody>
          <a:bodyPr wrap="square" rtlCol="0">
            <a:spAutoFit/>
          </a:bodyPr>
          <a:lstStyle/>
          <a:p>
            <a:r>
              <a:rPr lang="en-US" sz="3200" dirty="0">
                <a:effectLst/>
                <a:latin typeface="Arial" panose="020B0604020202020204" pitchFamily="34" charset="0"/>
                <a:ea typeface="Calibri" panose="020F0502020204030204" pitchFamily="34" charset="0"/>
                <a:cs typeface="Arial" panose="020B0604020202020204" pitchFamily="34" charset="0"/>
              </a:rPr>
              <a:t>The following scriptures show how this  confusion occurs:</a:t>
            </a:r>
          </a:p>
          <a:p>
            <a:endParaRPr lang="en-US" sz="100" dirty="0"/>
          </a:p>
          <a:p>
            <a:endParaRPr lang="en-US" dirty="0"/>
          </a:p>
          <a:p>
            <a:pPr marL="91440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Ephesians 2:8-9  For </a:t>
            </a:r>
            <a:r>
              <a:rPr lang="en-US" sz="2400" b="1" dirty="0">
                <a:effectLst/>
                <a:latin typeface="Arial" panose="020B0604020202020204" pitchFamily="34" charset="0"/>
                <a:ea typeface="Calibri" panose="020F0502020204030204" pitchFamily="34" charset="0"/>
                <a:cs typeface="Arial" panose="020B0604020202020204" pitchFamily="34" charset="0"/>
              </a:rPr>
              <a:t>by grace are ye saved through faith</a:t>
            </a:r>
            <a:r>
              <a:rPr lang="en-US" sz="2400" dirty="0">
                <a:effectLst/>
                <a:latin typeface="Arial" panose="020B0604020202020204" pitchFamily="34" charset="0"/>
                <a:ea typeface="Calibri" panose="020F0502020204030204" pitchFamily="34" charset="0"/>
                <a:cs typeface="Arial" panose="020B0604020202020204" pitchFamily="34" charset="0"/>
              </a:rPr>
              <a:t>; and that not of yourselves: it is the gift of God: </a:t>
            </a:r>
            <a:r>
              <a:rPr lang="en-US" sz="2400" b="1" dirty="0">
                <a:effectLst/>
                <a:latin typeface="Arial" panose="020B0604020202020204" pitchFamily="34" charset="0"/>
                <a:ea typeface="Calibri" panose="020F0502020204030204" pitchFamily="34" charset="0"/>
                <a:cs typeface="Arial" panose="020B0604020202020204" pitchFamily="34" charset="0"/>
              </a:rPr>
              <a:t>Not of works</a:t>
            </a:r>
            <a:r>
              <a:rPr lang="en-US" sz="2400" dirty="0">
                <a:effectLst/>
                <a:latin typeface="Arial" panose="020B0604020202020204" pitchFamily="34" charset="0"/>
                <a:ea typeface="Calibri" panose="020F0502020204030204" pitchFamily="34" charset="0"/>
                <a:cs typeface="Arial" panose="020B0604020202020204" pitchFamily="34" charset="0"/>
              </a:rPr>
              <a:t>, lest any man should boast.	</a:t>
            </a:r>
          </a:p>
          <a:p>
            <a:pPr marL="91440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 </a:t>
            </a:r>
          </a:p>
          <a:p>
            <a:pPr marL="91440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Matthew 5:16 Let your light so shine before men, that they may </a:t>
            </a:r>
            <a:r>
              <a:rPr lang="en-US" sz="2400" b="1" dirty="0">
                <a:effectLst/>
                <a:latin typeface="Arial" panose="020B0604020202020204" pitchFamily="34" charset="0"/>
                <a:ea typeface="Calibri" panose="020F0502020204030204" pitchFamily="34" charset="0"/>
                <a:cs typeface="Arial" panose="020B0604020202020204" pitchFamily="34" charset="0"/>
              </a:rPr>
              <a:t>see your good works</a:t>
            </a:r>
            <a:r>
              <a:rPr lang="en-US" sz="2400" dirty="0">
                <a:effectLst/>
                <a:latin typeface="Arial" panose="020B0604020202020204" pitchFamily="34" charset="0"/>
                <a:ea typeface="Calibri" panose="020F0502020204030204" pitchFamily="34" charset="0"/>
                <a:cs typeface="Arial" panose="020B0604020202020204" pitchFamily="34" charset="0"/>
              </a:rPr>
              <a:t>, and glorify your Father which is in heaven.</a:t>
            </a:r>
          </a:p>
          <a:p>
            <a:pPr marL="91440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 </a:t>
            </a:r>
          </a:p>
          <a:p>
            <a:pPr marL="91440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Matthew 16:27 For the Son of man shall come in the glory of his Father with his angels; and then he shall reward every man </a:t>
            </a:r>
            <a:r>
              <a:rPr lang="en-US" sz="2400" b="1" dirty="0">
                <a:effectLst/>
                <a:latin typeface="Arial" panose="020B0604020202020204" pitchFamily="34" charset="0"/>
                <a:ea typeface="Calibri" panose="020F0502020204030204" pitchFamily="34" charset="0"/>
                <a:cs typeface="Arial" panose="020B0604020202020204" pitchFamily="34" charset="0"/>
              </a:rPr>
              <a:t>according to his works</a:t>
            </a:r>
            <a:r>
              <a:rPr lang="en-US" sz="2400" dirty="0">
                <a:effectLst/>
                <a:latin typeface="Arial" panose="020B0604020202020204" pitchFamily="34" charset="0"/>
                <a:ea typeface="Calibri" panose="020F0502020204030204" pitchFamily="34" charset="0"/>
                <a:cs typeface="Arial" panose="020B0604020202020204" pitchFamily="34" charset="0"/>
              </a:rPr>
              <a:t>.</a:t>
            </a:r>
          </a:p>
          <a:p>
            <a:pPr marL="914400" marR="0">
              <a:lnSpc>
                <a:spcPct val="107000"/>
              </a:lnSpc>
              <a:spcBef>
                <a:spcPts val="0"/>
              </a:spcBef>
              <a:spcAft>
                <a:spcPts val="800"/>
              </a:spcAft>
            </a:pPr>
            <a:endParaRPr lang="en-US" sz="700" dirty="0">
              <a:effectLst/>
              <a:latin typeface="Arial" panose="020B0604020202020204" pitchFamily="34" charset="0"/>
              <a:ea typeface="Calibri" panose="020F0502020204030204" pitchFamily="34" charset="0"/>
              <a:cs typeface="Arial" panose="020B0604020202020204" pitchFamily="34" charset="0"/>
            </a:endParaRPr>
          </a:p>
          <a:p>
            <a:pPr marL="914400" algn="ctr">
              <a:lnSpc>
                <a:spcPct val="107000"/>
              </a:lnSpc>
              <a:spcAft>
                <a:spcPts val="800"/>
              </a:spcAft>
            </a:pPr>
            <a:r>
              <a:rPr lang="en-US" sz="2400" b="1" dirty="0">
                <a:effectLst/>
                <a:latin typeface="Arial" panose="020B0604020202020204" pitchFamily="34" charset="0"/>
                <a:ea typeface="Calibri" panose="020F0502020204030204" pitchFamily="34" charset="0"/>
                <a:cs typeface="Arial" panose="020B0604020202020204" pitchFamily="34" charset="0"/>
              </a:rPr>
              <a:t>This is why, there is such a huge misunderstanding in this area.</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2219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6AABA-4490-49F7-AA63-C535E09969C8}"/>
              </a:ext>
            </a:extLst>
          </p:cNvPr>
          <p:cNvSpPr txBox="1"/>
          <p:nvPr/>
        </p:nvSpPr>
        <p:spPr>
          <a:xfrm>
            <a:off x="510639" y="498764"/>
            <a:ext cx="10759044" cy="6163675"/>
          </a:xfrm>
          <a:prstGeom prst="rect">
            <a:avLst/>
          </a:prstGeom>
          <a:noFill/>
        </p:spPr>
        <p:txBody>
          <a:bodyPr wrap="square" rtlCol="0">
            <a:spAutoFit/>
          </a:bodyPr>
          <a:lstStyle/>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First: </a:t>
            </a:r>
          </a:p>
          <a:p>
            <a:pPr marL="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	</a:t>
            </a:r>
            <a:r>
              <a:rPr lang="en-US" sz="3200" b="1" dirty="0">
                <a:effectLst/>
                <a:latin typeface="Arial" panose="020B0604020202020204" pitchFamily="34" charset="0"/>
                <a:ea typeface="Calibri" panose="020F0502020204030204" pitchFamily="34" charset="0"/>
                <a:cs typeface="Arial" panose="020B0604020202020204" pitchFamily="34" charset="0"/>
              </a:rPr>
              <a:t>Ephesians 2:8-9 </a:t>
            </a:r>
            <a:r>
              <a:rPr lang="en-US" sz="3200" dirty="0">
                <a:effectLst/>
                <a:latin typeface="Arial" panose="020B0604020202020204" pitchFamily="34" charset="0"/>
                <a:ea typeface="Calibri" panose="020F0502020204030204" pitchFamily="34" charset="0"/>
                <a:cs typeface="Arial" panose="020B0604020202020204" pitchFamily="34" charset="0"/>
              </a:rPr>
              <a:t>is talking about </a:t>
            </a:r>
            <a:r>
              <a:rPr lang="en-US" sz="3200" b="1" i="1" dirty="0">
                <a:effectLst/>
                <a:latin typeface="Arial" panose="020B0604020202020204" pitchFamily="34" charset="0"/>
                <a:ea typeface="Calibri" panose="020F0502020204030204" pitchFamily="34" charset="0"/>
                <a:cs typeface="Arial" panose="020B0604020202020204" pitchFamily="34" charset="0"/>
              </a:rPr>
              <a:t>justification, </a:t>
            </a:r>
            <a:r>
              <a:rPr lang="en-US" sz="3200" dirty="0">
                <a:effectLst/>
                <a:latin typeface="Arial" panose="020B0604020202020204" pitchFamily="34" charset="0"/>
                <a:ea typeface="Calibri" panose="020F0502020204030204" pitchFamily="34" charset="0"/>
                <a:cs typeface="Arial" panose="020B0604020202020204" pitchFamily="34" charset="0"/>
              </a:rPr>
              <a:t>which 	requires absolutely NO WORKS at all. It is totally by 	faith.</a:t>
            </a:r>
          </a:p>
          <a:p>
            <a:pPr marL="0" marR="0">
              <a:lnSpc>
                <a:spcPct val="107000"/>
              </a:lnSpc>
              <a:spcBef>
                <a:spcPts val="0"/>
              </a:spcBef>
              <a:spcAft>
                <a:spcPts val="800"/>
              </a:spcAft>
            </a:pPr>
            <a:endParaRPr lang="en-US" sz="1050" b="1"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	However</a:t>
            </a:r>
            <a:r>
              <a:rPr lang="en-US" sz="3200" dirty="0">
                <a:effectLst/>
                <a:latin typeface="Arial" panose="020B0604020202020204" pitchFamily="34" charset="0"/>
                <a:ea typeface="Calibri" panose="020F0502020204030204" pitchFamily="34" charset="0"/>
                <a:cs typeface="Arial" panose="020B0604020202020204" pitchFamily="34" charset="0"/>
              </a:rPr>
              <a:t> the last two verses ( Matthew and the  	grace of God.5:16 and 16:27) are talking about the 	righteous </a:t>
            </a:r>
            <a:r>
              <a:rPr lang="en-US" sz="3200" b="1" dirty="0">
                <a:effectLst/>
                <a:latin typeface="Arial" panose="020B0604020202020204" pitchFamily="34" charset="0"/>
                <a:ea typeface="Calibri" panose="020F0502020204030204" pitchFamily="34" charset="0"/>
                <a:cs typeface="Arial" panose="020B0604020202020204" pitchFamily="34" charset="0"/>
              </a:rPr>
              <a:t>works that result from sanctification</a:t>
            </a:r>
            <a:r>
              <a:rPr lang="en-US" sz="3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endParaRPr lang="en-US" sz="1600" dirty="0">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	In this context </a:t>
            </a:r>
            <a:r>
              <a:rPr lang="en-US" sz="32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3200" b="1" i="1" dirty="0">
                <a:effectLst/>
                <a:highlight>
                  <a:srgbClr val="FFFF00"/>
                </a:highlight>
                <a:latin typeface="Arial" panose="020B0604020202020204" pitchFamily="34" charset="0"/>
                <a:ea typeface="Calibri" panose="020F0502020204030204" pitchFamily="34" charset="0"/>
                <a:cs typeface="Arial" panose="020B0604020202020204" pitchFamily="34" charset="0"/>
              </a:rPr>
              <a:t>works</a:t>
            </a:r>
            <a:r>
              <a:rPr lang="en-US" sz="32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 refer to the fruit of the </a:t>
            </a:r>
            <a:r>
              <a:rPr lang="en-US" sz="3200" b="1" dirty="0">
                <a:effectLst/>
                <a:latin typeface="Arial" panose="020B0604020202020204" pitchFamily="34" charset="0"/>
                <a:ea typeface="Calibri" panose="020F0502020204030204" pitchFamily="34" charset="0"/>
                <a:cs typeface="Arial" panose="020B0604020202020204" pitchFamily="34" charset="0"/>
              </a:rPr>
              <a:t>	</a:t>
            </a:r>
            <a:r>
              <a:rPr lang="en-US" sz="32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Spirit that faithful Spirit filled believers produce.</a:t>
            </a:r>
          </a:p>
          <a:p>
            <a:endParaRPr lang="en-US" dirty="0"/>
          </a:p>
        </p:txBody>
      </p:sp>
    </p:spTree>
    <p:extLst>
      <p:ext uri="{BB962C8B-B14F-4D97-AF65-F5344CB8AC3E}">
        <p14:creationId xmlns:p14="http://schemas.microsoft.com/office/powerpoint/2010/main" val="21202481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72E51D-0701-4A64-B678-36D0BE5F5055}"/>
              </a:ext>
            </a:extLst>
          </p:cNvPr>
          <p:cNvSpPr txBox="1"/>
          <p:nvPr/>
        </p:nvSpPr>
        <p:spPr>
          <a:xfrm>
            <a:off x="950025" y="1555668"/>
            <a:ext cx="10830297" cy="3637150"/>
          </a:xfrm>
          <a:prstGeom prst="rect">
            <a:avLst/>
          </a:prstGeom>
          <a:noFill/>
        </p:spPr>
        <p:txBody>
          <a:bodyPr wrap="square" rtlCol="0">
            <a:spAutoFit/>
          </a:bodyPr>
          <a:lstStyle/>
          <a:p>
            <a:pPr marL="0" marR="0">
              <a:lnSpc>
                <a:spcPct val="107000"/>
              </a:lnSpc>
              <a:spcBef>
                <a:spcPts val="0"/>
              </a:spcBef>
              <a:spcAft>
                <a:spcPts val="800"/>
              </a:spcAft>
            </a:pPr>
            <a:r>
              <a:rPr lang="en-US" sz="4400" dirty="0">
                <a:effectLst/>
                <a:latin typeface="Arial" panose="020B0604020202020204" pitchFamily="34" charset="0"/>
                <a:ea typeface="Calibri" panose="020F0502020204030204" pitchFamily="34" charset="0"/>
                <a:cs typeface="Arial" panose="020B0604020202020204" pitchFamily="34" charset="0"/>
              </a:rPr>
              <a:t>They are still produced by faith and God’s grace,  but they totally depend upon our own moment-by-moment  choice to allow the Holy Spirit/Ghost minister through us.</a:t>
            </a:r>
          </a:p>
          <a:p>
            <a:pPr marL="0" marR="0">
              <a:lnSpc>
                <a:spcPct val="107000"/>
              </a:lnSpc>
              <a:spcBef>
                <a:spcPts val="0"/>
              </a:spcBef>
              <a:spcAft>
                <a:spcPts val="800"/>
              </a:spcAft>
            </a:pPr>
            <a:endParaRPr lang="en-US" sz="1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530107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CF66D3-51D1-4F59-A952-98BD9FF9A319}"/>
              </a:ext>
            </a:extLst>
          </p:cNvPr>
          <p:cNvSpPr txBox="1"/>
          <p:nvPr/>
        </p:nvSpPr>
        <p:spPr>
          <a:xfrm>
            <a:off x="534390" y="855023"/>
            <a:ext cx="10521537" cy="5416034"/>
          </a:xfrm>
          <a:prstGeom prst="rect">
            <a:avLst/>
          </a:prstGeom>
          <a:noFill/>
        </p:spPr>
        <p:txBody>
          <a:bodyPr wrap="square" rtlCol="0">
            <a:spAutoFit/>
          </a:bodyPr>
          <a:lstStyle/>
          <a:p>
            <a:pPr marL="0" marR="0">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James said: </a:t>
            </a:r>
            <a:r>
              <a:rPr lang="en-US" sz="3600" dirty="0">
                <a:effectLst/>
                <a:latin typeface="Arial" panose="020B0604020202020204" pitchFamily="34" charset="0"/>
                <a:ea typeface="Calibri" panose="020F0502020204030204" pitchFamily="34" charset="0"/>
                <a:cs typeface="Arial" panose="020B0604020202020204" pitchFamily="34" charset="0"/>
              </a:rPr>
              <a:t>James:18 </a:t>
            </a:r>
          </a:p>
          <a:p>
            <a:pPr marL="457200" marR="0">
              <a:lnSpc>
                <a:spcPct val="107000"/>
              </a:lnSpc>
              <a:spcBef>
                <a:spcPts val="0"/>
              </a:spcBef>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“Yea, a man may say, Thou hast faith, and I have works: shew me your faith without your works, and I will shew you my faith by my works.”</a:t>
            </a:r>
          </a:p>
          <a:p>
            <a:pPr marL="457200" marR="0">
              <a:lnSpc>
                <a:spcPct val="107000"/>
              </a:lnSpc>
              <a:spcBef>
                <a:spcPts val="0"/>
              </a:spcBef>
              <a:spcAft>
                <a:spcPts val="800"/>
              </a:spcAft>
            </a:pPr>
            <a:endParaRPr lang="en-US" sz="1000" dirty="0">
              <a:latin typeface="Arial" panose="020B0604020202020204" pitchFamily="34" charset="0"/>
              <a:ea typeface="Calibri" panose="020F0502020204030204" pitchFamily="34" charset="0"/>
              <a:cs typeface="Arial" panose="020B0604020202020204" pitchFamily="34" charset="0"/>
            </a:endParaRPr>
          </a:p>
          <a:p>
            <a:r>
              <a:rPr lang="en-US" sz="3600" b="1" dirty="0">
                <a:effectLst/>
                <a:latin typeface="Arial" panose="020B0604020202020204" pitchFamily="34" charset="0"/>
                <a:ea typeface="Calibri" panose="020F0502020204030204" pitchFamily="34" charset="0"/>
                <a:cs typeface="Arial" panose="020B0604020202020204" pitchFamily="34" charset="0"/>
              </a:rPr>
              <a:t>In other words: </a:t>
            </a:r>
          </a:p>
          <a:p>
            <a:endParaRPr lang="en-US" sz="1200" dirty="0">
              <a:latin typeface="Arial" panose="020B0604020202020204" pitchFamily="34" charset="0"/>
              <a:ea typeface="Calibri" panose="020F0502020204030204" pitchFamily="34" charset="0"/>
              <a:cs typeface="Arial" panose="020B0604020202020204" pitchFamily="34" charset="0"/>
            </a:endParaRPr>
          </a:p>
          <a:p>
            <a:r>
              <a:rPr lang="en-US" sz="3600" dirty="0">
                <a:effectLst/>
                <a:latin typeface="Arial" panose="020B0604020202020204" pitchFamily="34" charset="0"/>
                <a:ea typeface="Calibri" panose="020F0502020204030204" pitchFamily="34" charset="0"/>
                <a:cs typeface="Arial" panose="020B0604020202020204" pitchFamily="34" charset="0"/>
              </a:rPr>
              <a:t> “ I will show you my justification ( that I am born again) by my sanctification (by producing fruit in my life). </a:t>
            </a:r>
          </a:p>
          <a:p>
            <a:endParaRPr lang="en-US" dirty="0"/>
          </a:p>
        </p:txBody>
      </p:sp>
    </p:spTree>
    <p:extLst>
      <p:ext uri="{BB962C8B-B14F-4D97-AF65-F5344CB8AC3E}">
        <p14:creationId xmlns:p14="http://schemas.microsoft.com/office/powerpoint/2010/main" val="2093071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87AC41-7BB6-458D-8EED-FA631EBA3E68}"/>
              </a:ext>
            </a:extLst>
          </p:cNvPr>
          <p:cNvSpPr txBox="1"/>
          <p:nvPr/>
        </p:nvSpPr>
        <p:spPr>
          <a:xfrm>
            <a:off x="593766" y="1341912"/>
            <a:ext cx="11044052" cy="2985433"/>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In Conclusion</a:t>
            </a:r>
          </a:p>
          <a:p>
            <a:endParaRPr lang="en-US" sz="4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It is my prayer that this course has been profitable for Doctrine, and spiritual growth in the Knowledge of our Lord Jesus Christ and for His Glory.</a:t>
            </a:r>
          </a:p>
        </p:txBody>
      </p:sp>
    </p:spTree>
    <p:extLst>
      <p:ext uri="{BB962C8B-B14F-4D97-AF65-F5344CB8AC3E}">
        <p14:creationId xmlns:p14="http://schemas.microsoft.com/office/powerpoint/2010/main" val="1764512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4066</Words>
  <Application>Microsoft Office PowerPoint</Application>
  <PresentationFormat>Widescreen</PresentationFormat>
  <Paragraphs>535</Paragraphs>
  <Slides>98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98</vt:i4>
      </vt:variant>
    </vt:vector>
  </HeadingPairs>
  <TitlesOfParts>
    <vt:vector size="107" baseType="lpstr">
      <vt:lpstr>Agency FB</vt:lpstr>
      <vt:lpstr>Arial</vt:lpstr>
      <vt:lpstr>Calibri</vt:lpstr>
      <vt:lpstr>Calibri Light</vt:lpstr>
      <vt:lpstr>Courier New</vt:lpstr>
      <vt:lpstr>Roboto</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jt.denton21@gmail.com</cp:lastModifiedBy>
  <cp:revision>12</cp:revision>
  <dcterms:created xsi:type="dcterms:W3CDTF">2022-04-27T18:04:08Z</dcterms:created>
  <dcterms:modified xsi:type="dcterms:W3CDTF">2022-05-01T14:45:34Z</dcterms:modified>
</cp:coreProperties>
</file>