
<file path=[Content_Types].xml><?xml version="1.0" encoding="utf-8"?>
<Types xmlns="http://schemas.openxmlformats.org/package/2006/content-types">
  <Default Extension="rels" ContentType="application/vnd.openxmlformats-package.relationships+xml"/>
  <Default Extension="xml" ContentType="application/xml"/>
  <Default Extension="vml" ContentType="application/vnd.openxmlformats-officedocument.vmlDrawing"/>
  <Default Extension="fntdata" ContentType="application/x-fontdata"/>
  <Default Extension="bmp" ContentType="image/bmp"/>
  <Default Extension="jpeg" ContentType="image/jpeg"/>
  <Default Extension="png" ContentType="image/png"/>
  <Default Extension="gif" ContentType="image/gif"/>
  <Default Extension="tif" ContentType="image/tif"/>
  <Default Extension="emf" ContentType="image/x-emf"/>
  <Default Extension="wmf" ContentType="image/x-wmf"/>
  <Default Extension="pct" ContentType="image/pct"/>
  <Default Extension="pcx" ContentType="image/pcx"/>
  <Default Extension="tga" ContentType="image/tga"/>
  <Default Extension="avi" ContentType="video/avi"/>
  <Default Extension="wmv" ContentType="video/wmv"/>
  <Default Extension="mpg" ContentType="video/mpeg"/>
  <Default Extension="mpeg" ContentType="video/mpeg"/>
  <Default Extension="mp2" ContentType="video/mpeg"/>
  <Default Extension="mp4" ContentType="video/mpeg"/>
  <Default Extension="wma" ContentType="audio/x-ms-wma"/>
  <Default Extension="mid" ContentType="audio/unknown"/>
  <Default Extension="midi" ContentType="audio/unknown"/>
  <Default Extension="rmi" ContentType="audio/unknown"/>
  <Default Extension="mp3" ContentType="audio/unknown"/>
  <Default Extension="wav" ContentType="audio/wav"/>
  <Default Extension="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Types>
</file>

<file path=_rels/.rels><?xml version="1.0" encoding="UTF-8" standalone="yes" ?>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p="http://schemas.openxmlformats.org/presentationml/2006/main" xmlns:p14="http://schemas.microsoft.com/office/powerpoint/2010/main" xmlns:r="http://schemas.openxmlformats.org/officeDocument/2006/relationships" xmlns:a="http://schemas.openxmlformats.org/drawingml/2006/main">
  <p:sldMasterIdLst>
    <p:sldMasterId id="2147483648" r:id="rId5"/>
  </p:sldMasterIdLst>
  <p:sldIdLst>
    <p:sldId id="280" r:id="rId6"/>
    <p:sldId id="260" r:id="rId7"/>
    <p:sldId id="277" r:id="rId8"/>
    <p:sldId id="278" r:id="rId9"/>
    <p:sldId id="279" r:id="rId10"/>
    <p:sldId id="282" r:id="rId11"/>
    <p:sldId id="281" r:id="rId12"/>
    <p:sldId id="256" r:id="rId13"/>
    <p:sldId id="257" r:id="rId14"/>
    <p:sldId id="258" r:id="rId15"/>
    <p:sldId id="259"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Lst>
  <p:sldSz cx="9144000" cy="6858000"/>
  <p:notesSz cx="6858000" cy="9144000"/>
  <p:defaultTextStyle>
    <a:lvl1pPr marL="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9pPr>
  </p:defaultTextStyle>
</p:presentation>
</file>

<file path=ppt/presProps.xml><?xml version="1.0" encoding="utf-8"?>
<p:presentationPr xmlns:p="http://schemas.openxmlformats.org/presentationml/2006/main" xmlns:p14="http://schemas.microsoft.com/office/powerpoint/2010/main" xmlns:r="http://schemas.openxmlformats.org/officeDocument/2006/relationships" xmlns:a="http://schemas.openxmlformats.org/drawingml/2006/main">
  <p:showPr showNarration="1">
    <p:penClr>
      <a:srgbClr val="0000FF"/>
    </p:penClr>
  </p:showPr>
  <p:extLst>
    <p:ext uri="smNativeData">
      <pr:smAppRevision xmlns:pr="smNativeData" dt="1648412462" val="982" revOS="4"/>
      <pr:smFileRevision xmlns:pr="smNativeData" dt="1648412462" val="101"/>
      <pr:guideOptions xmlns:pr="smNativeData" dt="1648412462" snapToGrid="1" snapToBorders="1" snapToGuides="1"/>
    </p:ext>
  </p:extLst>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p14="http://schemas.microsoft.com/office/powerpoint/2010/main" xmlns:r="http://schemas.openxmlformats.org/officeDocument/2006/relationships" xmlns:a="http://schemas.openxmlformats.org/drawingml/2006/main">
  <p:slideViewPr>
    <p:cSldViewPr snapToObjects="1" showGuides="1">
      <p:cViewPr varScale="1">
        <p:scale>
          <a:sx n="61" d="100"/>
          <a:sy n="61" d="100"/>
        </p:scale>
        <p:origin x="1248" y="213"/>
      </p:cViewPr>
      <p:guideLst x="0" y="0">
        <p:guide orient="horz" pos="2160"/>
        <p:guide pos="2880"/>
      </p:guideLst>
    </p:cSldViewPr>
  </p:slideViewPr>
  <p:outlineViewPr>
    <p:cViewPr>
      <p:scale>
        <a:sx n="303" d="100"/>
        <a:sy n="303" d="100"/>
      </p:scale>
      <p:origin x="0" y="0"/>
    </p:cViewPr>
  </p:outlineViewPr>
  <p:sorterViewPr>
    <p:cViewPr>
      <p:scale>
        <a:sx n="15" d="100"/>
        <a:sy n="15" d="100"/>
      </p:scale>
      <p:origin x="0" y="0"/>
    </p:cViewPr>
  </p:sorterViewPr>
  <p:notesViewPr>
    <p:cSldViewPr snapToObjects="1" showGuides="1">
      <p:cViewPr>
        <p:scale>
          <a:sx n="61" d="100"/>
          <a:sy n="61" d="100"/>
        </p:scale>
        <p:origin x="1248" y="213"/>
      </p:cViewPr>
    </p:cSldViewPr>
  </p:notesViewPr>
  <p:gridSpacing cx="71755" cy="71755"/>
</p:viewPr>
</file>

<file path=ppt/_rels/presentation.xml.rels><?xml version="1.0" encoding="UTF-8" standalone="yes" ?>
<Relationships xmlns="http://schemas.openxmlformats.org/package/2006/relationships"><Relationship Id="rId1" Type="http://schemas.openxmlformats.org/officeDocument/2006/relationships/theme" Target="theme/theme1.xml"/><Relationship Id="rId2" Type="http://schemas.openxmlformats.org/officeDocument/2006/relationships/tableStyles" Target="tableStyles.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s>
</file>

<file path=ppt/slideLayouts/_rels/slideLayout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p14="http://schemas.microsoft.com/office/powerpoint/2010/main" xmlns:r="http://schemas.openxmlformats.org/officeDocument/2006/relationships" xmlns:a="http://schemas.openxmlformats.org/drawingml/2006/main" type="title">
  <p:cSld name="Title slide">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HQAI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Gg0AAAg0AAAmFgAAEAAAACYAAAAIAAAAAQAAAAAAAAA="/>
              </a:ext>
            </a:extLst>
          </p:cNvSpPr>
          <p:nvPr>
            <p:ph type="ctrTitle"/>
          </p:nvPr>
        </p:nvSpPr>
        <p:spPr>
          <a:xfrm>
            <a:off x="685800" y="2129790"/>
            <a:ext cx="7772400" cy="1470660"/>
          </a:xfrm>
        </p:spPr>
        <p:txBody>
          <a:bodyPr/>
          <a:lstStyle/>
          <a:p>
            <a:pPr/>
            <a:r>
              <a:t>Click to edit Master title style</a:t>
            </a:r>
          </a:p>
        </p:txBody>
      </p:sp>
      <p:sp>
        <p:nvSpPr>
          <p:cNvPr id="3" name="SlideSubtitle1"/>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wCAAA6BcAANAvAACwIgAAEAAAACYAAAAIAAAAAYAAAAAAAAA="/>
              </a:ext>
            </a:extLst>
          </p:cNvSpPr>
          <p:nvPr>
            <p:ph type="subTitle" idx="1"/>
          </p:nvPr>
        </p:nvSpPr>
        <p:spPr>
          <a:xfrm>
            <a:off x="1371600" y="3886200"/>
            <a:ext cx="6400800" cy="1752600"/>
          </a:xfrm>
        </p:spPr>
        <p:txBody>
          <a:bodyPr/>
          <a:lstStyle>
            <a:lvl1pPr marL="0" indent="0" algn="ctr">
              <a:buNone/>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r>
              <a:t>Click to edit Master subtitle style</a:t>
            </a:r>
          </a:p>
        </p:txBody>
      </p:sp>
      <p:sp>
        <p:nvSpPr>
          <p:cNvPr id="4" name="DateTime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73EFEDA6-E89E-BA1B-D057-1E4EA319264B}" type="datetime1">
              <a:t/>
            </a:fld>
          </a:p>
        </p:txBody>
      </p:sp>
      <p:sp>
        <p:nvSpPr>
          <p:cNvPr id="5" name="Foot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73EFB4E2-AC9E-BA42-D057-5A17FA19260F}" type="slidenum">
              <a:t/>
            </a:fld>
          </a:p>
        </p:txBody>
      </p:sp>
    </p:spTree>
  </p:cSld>
  <p:clrMapOvr>
    <a:masterClrMapping/>
  </p:clrMapOvr>
</p:sldLayout>
</file>

<file path=ppt/slideLayouts/slideLayout10.xml><?xml version="1.0" encoding="utf-8"?>
<p:sldLayout xmlns:p="http://schemas.openxmlformats.org/presentationml/2006/main" xmlns:p14="http://schemas.microsoft.com/office/powerpoint/2010/main" xmlns:r="http://schemas.openxmlformats.org/officeDocument/2006/relationships" xmlns:a="http://schemas.openxmlformats.org/drawingml/2006/main" type="vertTx">
  <p:cSld name="Title and vertical tex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EAAAACYAAAAIAAAAAAAAAAAAAAA="/>
              </a:ext>
            </a:extLst>
          </p:cNvSpPr>
          <p:nvPr>
            <p:ph type="title"/>
          </p:nvPr>
        </p:nvSpPr>
        <p:spPr/>
        <p:txBody>
          <a:bodyPr/>
          <a:lstStyle/>
          <a:p>
            <a:pPr/>
            <a:r>
              <a:t>Click to edit Master title style</a:t>
            </a:r>
          </a:p>
        </p:txBody>
      </p:sp>
      <p:sp>
        <p:nvSpPr>
          <p:cNvPr id="3" name="SlideText1"/>
          <p:cNvSpPr>
            <a:spLocks noGrp="1" noChangeArrowheads="1"/>
            <a:extLst>
              <a:ext uri="smNativeData">
                <pr:smNativeData xmlns:pr="smNativeData" val="SMDATA_13_LsdAYhMAAAAlAAAAZAAAAA8BAAAAkAAAAEgAAACQAAAASAAAAAAAAAAAAAAAAQ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HA1AACwJQAAEAAAACYAAAAIAAAAAgAAAAAAAAA="/>
              </a:ext>
            </a:extLst>
          </p:cNvSpPr>
          <p:nvPr>
            <p:ph idx="1"/>
          </p:nvPr>
        </p:nvSpPr>
        <p:spPr/>
        <p:txBody>
          <a:bodyPr vert="vert"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73EFE45D-139E-BA12-D057-E547AA1926B0}" type="datetime1">
              <a:t/>
            </a:fld>
          </a:p>
        </p:txBody>
      </p:sp>
      <p:sp>
        <p:nvSpPr>
          <p:cNvPr id="5" name="Foot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73EF8932-7C9E-BA7F-D057-8A2AC71926DF}" type="slidenum">
              <a:t/>
            </a:fld>
          </a:p>
        </p:txBody>
      </p:sp>
    </p:spTree>
  </p:cSld>
  <p:clrMapOvr>
    <a:masterClrMapping/>
  </p:clrMapOvr>
</p:sldLayout>
</file>

<file path=ppt/slideLayouts/slideLayout11.xml><?xml version="1.0" encoding="utf-8"?>
<p:sldLayout xmlns:p="http://schemas.openxmlformats.org/presentationml/2006/main" xmlns:p14="http://schemas.microsoft.com/office/powerpoint/2010/main" xmlns:r="http://schemas.openxmlformats.org/officeDocument/2006/relationships" xmlns:a="http://schemas.openxmlformats.org/drawingml/2006/main" type="vertTitleAndTx">
  <p:cSld name="Vertical title and tex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CAAAAAQ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IKAAAsAEAAHA1AACwJQAAEAAAACYAAAAIAAAAgwAAAAAAAAA="/>
              </a:ext>
            </a:extLst>
          </p:cNvSpPr>
          <p:nvPr>
            <p:ph type="title"/>
          </p:nvPr>
        </p:nvSpPr>
        <p:spPr>
          <a:xfrm>
            <a:off x="6629400" y="274320"/>
            <a:ext cx="2057400" cy="5852160"/>
          </a:xfrm>
        </p:spPr>
        <p:txBody>
          <a:bodyPr vert="vert" wrap="square" numCol="1" spcCol="215900" anchor="b">
            <a:prstTxWarp prst="textNoShape">
              <a:avLst/>
            </a:prstTxWarp>
          </a:bodyPr>
          <a:lstStyle/>
          <a:p>
            <a:pPr/>
            <a:r>
              <a:t>Click to edit Master title style</a:t>
            </a:r>
          </a:p>
        </p:txBody>
      </p:sp>
      <p:sp>
        <p:nvSpPr>
          <p:cNvPr id="3" name="SlideText1"/>
          <p:cNvSpPr>
            <a:spLocks noGrp="1" noChangeArrowheads="1"/>
            <a:extLst>
              <a:ext uri="smNativeData">
                <pr:smNativeData xmlns:pr="smNativeData" val="SMDATA_13_LsdAYhMAAAAlAAAAZAAAAA8BAAAAkAAAAEgAAACQAAAASAAAAAAAAAAAAAAAAQ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NgnAACwJQAAEAAAACYAAAAIAAAAAwAAAAAAAAA="/>
              </a:ext>
            </a:extLst>
          </p:cNvSpPr>
          <p:nvPr>
            <p:ph idx="1"/>
          </p:nvPr>
        </p:nvSpPr>
        <p:spPr>
          <a:xfrm>
            <a:off x="457200" y="274320"/>
            <a:ext cx="6019800" cy="5852160"/>
          </a:xfrm>
        </p:spPr>
        <p:txBody>
          <a:bodyPr vert="vert"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73EFE2A2-EC9E-BA14-D057-1A41AC19264F}" type="datetime1">
              <a:t/>
            </a:fld>
          </a:p>
        </p:txBody>
      </p:sp>
      <p:sp>
        <p:nvSpPr>
          <p:cNvPr id="5" name="Foot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73EFA174-3A9E-BA57-D057-CC02EF192699}" type="slidenum">
              <a:t/>
            </a:fld>
          </a:p>
        </p:txBody>
      </p:sp>
    </p:spTree>
  </p:cSld>
  <p:clrMapOvr>
    <a:masterClrMapping/>
  </p:clrMapOvr>
</p:sldLayout>
</file>

<file path=ppt/slideLayouts/slideLayout2.xml><?xml version="1.0" encoding="utf-8"?>
<p:sldLayout xmlns:p="http://schemas.openxmlformats.org/presentationml/2006/main" xmlns:p14="http://schemas.microsoft.com/office/powerpoint/2010/main" xmlns:r="http://schemas.openxmlformats.org/officeDocument/2006/relationships" xmlns:a="http://schemas.openxmlformats.org/drawingml/2006/main" type="tx">
  <p:cSld name="Title and content">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EAAAACYAAAAIAAAAAAAAAAAAAAA="/>
              </a:ext>
            </a:extLst>
          </p:cNvSpPr>
          <p:nvPr>
            <p:ph type="title"/>
          </p:nvPr>
        </p:nvSpPr>
        <p:spPr/>
        <p:txBody>
          <a:bodyPr/>
          <a:lstStyle/>
          <a:p>
            <a:pPr/>
            <a:r>
              <a:t>Click to edit Master title style</a:t>
            </a:r>
          </a:p>
        </p:txBody>
      </p:sp>
      <p:sp>
        <p:nvSpPr>
          <p:cNvPr id="3" name="SlideText1"/>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HA1AACwJQAAEAAAACYAAAAIAAAAAAAAAAAAAAA="/>
              </a:ext>
            </a:extLst>
          </p:cNvSpPr>
          <p:nvPr>
            <p:ph idx="1"/>
          </p:nvPr>
        </p:nvSpPr>
        <p:spPr/>
        <p:txBody>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73EF8356-189E-BA75-D057-EE20CD1926BB}" type="datetime1">
              <a:t/>
            </a:fld>
          </a:p>
        </p:txBody>
      </p:sp>
      <p:sp>
        <p:nvSpPr>
          <p:cNvPr id="5" name="Foot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73EF80C6-889E-BA76-D057-7E23CE19262B}" type="slidenum">
              <a:t/>
            </a:fld>
          </a:p>
        </p:txBody>
      </p:sp>
    </p:spTree>
  </p:cSld>
  <p:clrMapOvr>
    <a:masterClrMapping/>
  </p:clrMapOvr>
</p:sldLayout>
</file>

<file path=ppt/slideLayouts/slideLayout3.xml><?xml version="1.0" encoding="utf-8"?>
<p:sldLayout xmlns:p="http://schemas.openxmlformats.org/presentationml/2006/main" xmlns:p14="http://schemas.microsoft.com/office/powerpoint/2010/main" xmlns:r="http://schemas.openxmlformats.org/officeDocument/2006/relationships" xmlns:a="http://schemas.openxmlformats.org/drawingml/2006/main" type="secHead">
  <p:cSld name="Section header">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yBAAAHBsAAEI0AAB9IwAAEAAAACYAAAAIAAAAgYAAAAAAAAA="/>
              </a:ext>
            </a:extLst>
          </p:cNvSpPr>
          <p:nvPr>
            <p:ph type="title"/>
          </p:nvPr>
        </p:nvSpPr>
        <p:spPr>
          <a:xfrm>
            <a:off x="722630" y="4406900"/>
            <a:ext cx="7772400" cy="1362075"/>
          </a:xfrm>
        </p:spPr>
        <p:txBody>
          <a:bodyPr vert="horz" wrap="square" numCol="1" spcCol="215900" anchor="t">
            <a:prstTxWarp prst="textNoShape">
              <a:avLst/>
            </a:prstTxWarp>
          </a:bodyPr>
          <a:lstStyle>
            <a:lvl1pPr algn="l">
              <a:defRPr sz="4000" b="1" cap="all"/>
            </a:lvl1pPr>
          </a:lstStyle>
          <a:p>
            <a:pPr>
              <a:defRPr cap="all"/>
            </a:pPr>
            <a:r>
              <a:t>Click to edit Master title style</a:t>
            </a:r>
          </a:p>
        </p:txBody>
      </p:sp>
      <p:sp>
        <p:nvSpPr>
          <p:cNvPr id="3" name="SlideText1"/>
          <p:cNvSpPr>
            <a:spLocks noGrp="1" noChangeArrowheads="1"/>
            <a:extLst>
              <a:ext uri="smNativeData">
                <pr:smNativeData xmlns:pr="smNativeData" val="SMDATA_13_LsdAYhMAAAAlAAAAZAAAAA8BAAAAkAAAAEgAAACQAAAASAAAAAAAAAAC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yBAAA4REAAEI0AAAcGwAAEAAAACYAAAAIAAAAgYAAAAAAAAA="/>
              </a:ext>
            </a:extLst>
          </p:cNvSpPr>
          <p:nvPr>
            <p:ph idx="1"/>
          </p:nvPr>
        </p:nvSpPr>
        <p:spPr>
          <a:xfrm>
            <a:off x="722630" y="2906395"/>
            <a:ext cx="7772400" cy="1500505"/>
          </a:xfrm>
        </p:spPr>
        <p:txBody>
          <a:bodyPr vert="horz" wrap="square" numCol="1" spcCol="215900" anchor="b">
            <a:prstTxWarp prst="textNoShape">
              <a:avLst/>
            </a:prstTxWarp>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a:r>
              <a:t>Click to edit Master text styles</a:t>
            </a:r>
          </a:p>
        </p:txBody>
      </p:sp>
      <p:sp>
        <p:nvSpPr>
          <p:cNvPr id="4" name="DateTime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73EFF3F9-B79E-BA05-D057-4150BD192614}" type="datetime1">
              <a:t/>
            </a:fld>
          </a:p>
        </p:txBody>
      </p:sp>
      <p:sp>
        <p:nvSpPr>
          <p:cNvPr id="5" name="Foot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QA4Us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6" name="SlideNumb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CuCB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73EF9ABF-F19E-BA6C-D057-0739D4192652}" type="slidenum">
              <a:t/>
            </a:fld>
          </a:p>
        </p:txBody>
      </p:sp>
    </p:spTree>
  </p:cSld>
  <p:clrMapOvr>
    <a:masterClrMapping/>
  </p:clrMapOvr>
</p:sldLayout>
</file>

<file path=ppt/slideLayouts/slideLayout4.xml><?xml version="1.0" encoding="utf-8"?>
<p:sldLayout xmlns:p="http://schemas.openxmlformats.org/presentationml/2006/main" xmlns:p14="http://schemas.microsoft.com/office/powerpoint/2010/main" xmlns:r="http://schemas.openxmlformats.org/officeDocument/2006/relationships" xmlns:a="http://schemas.openxmlformats.org/drawingml/2006/main" type="twoColTx">
  <p:cSld name="Title and two content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QAi0g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EAAAACYAAAAIAAAAAAAAAAAAAAA="/>
              </a:ext>
            </a:extLst>
          </p:cNvSpPr>
          <p:nvPr>
            <p:ph type="title"/>
          </p:nvPr>
        </p:nvSpPr>
        <p:spPr/>
        <p:txBody>
          <a:bodyPr/>
          <a:lstStyle/>
          <a:p>
            <a:pPr/>
            <a:r>
              <a:t>Click to edit Master title style</a:t>
            </a:r>
          </a:p>
        </p:txBody>
      </p:sp>
      <p:sp>
        <p:nvSpPr>
          <p:cNvPr id="3" name="SlideText2"/>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DFEB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KgbAACwJQAAEAAAACYAAAAIAAAAAYAAAAAAAAA="/>
              </a:ext>
            </a:extLst>
          </p:cNvSpPr>
          <p:nvPr>
            <p:ph idx="1"/>
          </p:nvPr>
        </p:nvSpPr>
        <p:spPr>
          <a:xfrm>
            <a:off x="457200" y="1600200"/>
            <a:ext cx="4038600" cy="4526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a:r>
              <a:t>Click to edit Master text styles</a:t>
            </a:r>
          </a:p>
          <a:p>
            <a:pPr lvl="1"/>
            <a:r>
              <a:t>Second level</a:t>
            </a:r>
          </a:p>
          <a:p>
            <a:pPr lvl="2"/>
            <a:r>
              <a:t>Third level</a:t>
            </a:r>
          </a:p>
          <a:p>
            <a:pPr lvl="3"/>
            <a:r>
              <a:t>Fourth level</a:t>
            </a:r>
          </a:p>
          <a:p>
            <a:pPr lvl="4"/>
            <a:r>
              <a:t>Fifth level</a:t>
            </a:r>
          </a:p>
        </p:txBody>
      </p:sp>
      <p:sp>
        <p:nvSpPr>
          <p:cNvPr id="4" name="SlideText1"/>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BBFZ20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YHAAA2AkAAHA1AACwJQAAEAAAACYAAAAIAAAAAYAAAAAAAAA="/>
              </a:ext>
            </a:extLst>
          </p:cNvSpPr>
          <p:nvPr>
            <p:ph idx="2"/>
          </p:nvPr>
        </p:nvSpPr>
        <p:spPr>
          <a:xfrm>
            <a:off x="4648200" y="1600200"/>
            <a:ext cx="4038600" cy="4526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a:r>
              <a:t>Click to edit Master text styles</a:t>
            </a:r>
          </a:p>
          <a:p>
            <a:pPr lvl="1"/>
            <a:r>
              <a:t>Second level</a:t>
            </a:r>
          </a:p>
          <a:p>
            <a:pPr lvl="2"/>
            <a:r>
              <a:t>Third level</a:t>
            </a:r>
          </a:p>
          <a:p>
            <a:pPr lvl="3"/>
            <a:r>
              <a:t>Fourth level</a:t>
            </a:r>
          </a:p>
          <a:p>
            <a:pPr lvl="4"/>
            <a:r>
              <a:t>Fifth level</a:t>
            </a:r>
          </a:p>
        </p:txBody>
      </p:sp>
      <p:sp>
        <p:nvSpPr>
          <p:cNvPr id="5" name="DateTime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BKe04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73EFB113-5D9E-BA47-D057-AB12FF1926FE}" type="datetime1">
              <a:t/>
            </a:fld>
          </a:p>
        </p:txBody>
      </p:sp>
      <p:sp>
        <p:nvSpPr>
          <p:cNvPr id="6" name="Foot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CdmB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7" name="SlideNumb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BdpsC8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73EFE0B9-F79E-BA16-D057-0143AE192654}" type="slidenum">
              <a:t/>
            </a:fld>
          </a:p>
        </p:txBody>
      </p:sp>
    </p:spTree>
  </p:cSld>
  <p:clrMapOvr>
    <a:masterClrMapping/>
  </p:clrMapOvr>
</p:sldLayout>
</file>

<file path=ppt/slideLayouts/slideLayout5.xml><?xml version="1.0" encoding="utf-8"?>
<p:sldLayout xmlns:p="http://schemas.openxmlformats.org/presentationml/2006/main" xmlns:p14="http://schemas.microsoft.com/office/powerpoint/2010/main" xmlns:r="http://schemas.openxmlformats.org/officeDocument/2006/relationships" xmlns:a="http://schemas.openxmlformats.org/drawingml/2006/main" type="twoTxTwoObj">
  <p:cSld name="Compariso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QAvm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EAAAACYAAAAIAAAAAAAAAAAAAAA="/>
              </a:ext>
            </a:extLst>
          </p:cNvSpPr>
          <p:nvPr>
            <p:ph type="title"/>
          </p:nvPr>
        </p:nvSpPr>
        <p:spPr/>
        <p:txBody>
          <a:bodyPr/>
          <a:lstStyle/>
          <a:p>
            <a:pPr/>
            <a:r>
              <a:t>Click to edit Master title style</a:t>
            </a:r>
          </a:p>
        </p:txBody>
      </p:sp>
      <p:sp>
        <p:nvSpPr>
          <p:cNvPr id="3" name="SlideText3"/>
          <p:cNvSpPr>
            <a:spLocks noGrp="1" noChangeArrowheads="1"/>
            <a:extLst>
              <a:ext uri="smNativeData">
                <pr:smNativeData xmlns:pr="smNativeData" val="SMDATA_13_LsdAYhMAAAAlAAAAZAAAAA8BAAAAkAAAAEgAAACQAAAASAAAAAAAAAAC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JVGK70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cQkAAKobAABhDQAAEAAAACYAAAAIAAAAgYAAAAAAAAA="/>
              </a:ext>
            </a:extLst>
          </p:cNvSpPr>
          <p:nvPr>
            <p:ph idx="1"/>
          </p:nvPr>
        </p:nvSpPr>
        <p:spPr>
          <a:xfrm>
            <a:off x="457200" y="1534795"/>
            <a:ext cx="4039870" cy="640080"/>
          </a:xfrm>
        </p:spPr>
        <p:txBody>
          <a:bodyPr vert="horz" wrap="square" numCol="1" spcCol="215900" anchor="b">
            <a:prstTxWarp prst="textNoShape">
              <a:avLst/>
            </a:prstTxWarp>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a:r>
              <a:t>Click to edit Master text styles</a:t>
            </a:r>
          </a:p>
        </p:txBody>
      </p:sp>
      <p:sp>
        <p:nvSpPr>
          <p:cNvPr id="4" name="SlideText1"/>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MAeE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0AAKobAACwJQAAEAAAACYAAAAIAAAAAYAAAAAAAAA="/>
              </a:ext>
            </a:extLst>
          </p:cNvSpPr>
          <p:nvPr>
            <p:ph idx="2"/>
          </p:nvPr>
        </p:nvSpPr>
        <p:spPr>
          <a:xfrm>
            <a:off x="457200" y="2174875"/>
            <a:ext cx="4039870" cy="39516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a:r>
              <a:t>Click to edit Master text styles</a:t>
            </a:r>
          </a:p>
          <a:p>
            <a:pPr lvl="1"/>
            <a:r>
              <a:t>Second level</a:t>
            </a:r>
          </a:p>
          <a:p>
            <a:pPr lvl="2"/>
            <a:r>
              <a:t>Third level</a:t>
            </a:r>
          </a:p>
          <a:p>
            <a:pPr lvl="3"/>
            <a:r>
              <a:t>Fourth level</a:t>
            </a:r>
          </a:p>
          <a:p>
            <a:pPr lvl="4"/>
            <a:r>
              <a:t>Fifth level</a:t>
            </a:r>
          </a:p>
        </p:txBody>
      </p:sp>
      <p:sp>
        <p:nvSpPr>
          <p:cNvPr id="5" name="SlideText2"/>
          <p:cNvSpPr>
            <a:spLocks noGrp="1" noChangeArrowheads="1"/>
            <a:extLst>
              <a:ext uri="smNativeData">
                <pr:smNativeData xmlns:pr="smNativeData" val="SMDATA_13_LsdAYhMAAAAlAAAAZAAAAA8BAAAAkAAAAEgAAACQAAAASAAAAAAAAAAC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NtuA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WHAAAcQkAAHA1AABhDQAAEAAAACYAAAAIAAAAgYAAAAAAAAA="/>
              </a:ext>
            </a:extLst>
          </p:cNvSpPr>
          <p:nvPr>
            <p:ph idx="3"/>
          </p:nvPr>
        </p:nvSpPr>
        <p:spPr>
          <a:xfrm>
            <a:off x="4646930" y="1534795"/>
            <a:ext cx="4039870" cy="640080"/>
          </a:xfrm>
        </p:spPr>
        <p:txBody>
          <a:bodyPr vert="horz" wrap="square" numCol="1" spcCol="215900" anchor="b">
            <a:prstTxWarp prst="textNoShape">
              <a:avLst/>
            </a:prstTxWarp>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a:r>
              <a:t>Click to edit Master text styles</a:t>
            </a:r>
          </a:p>
        </p:txBody>
      </p:sp>
      <p:sp>
        <p:nvSpPr>
          <p:cNvPr id="6" name="SlideText4"/>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MALko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WHAAAYQ0AAHA1AACwJQAAEAAAACYAAAAIAAAAAYAAAAAAAAA="/>
              </a:ext>
            </a:extLst>
          </p:cNvSpPr>
          <p:nvPr>
            <p:ph idx="4"/>
          </p:nvPr>
        </p:nvSpPr>
        <p:spPr>
          <a:xfrm>
            <a:off x="4646930" y="2174875"/>
            <a:ext cx="4039870" cy="39516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a:r>
              <a:t>Click to edit Master text styles</a:t>
            </a:r>
          </a:p>
          <a:p>
            <a:pPr lvl="1"/>
            <a:r>
              <a:t>Second level</a:t>
            </a:r>
          </a:p>
          <a:p>
            <a:pPr lvl="2"/>
            <a:r>
              <a:t>Third level</a:t>
            </a:r>
          </a:p>
          <a:p>
            <a:pPr lvl="3"/>
            <a:r>
              <a:t>Fourth level</a:t>
            </a:r>
          </a:p>
          <a:p>
            <a:pPr lvl="4"/>
            <a:r>
              <a:t>Fifth level</a:t>
            </a:r>
          </a:p>
        </p:txBody>
      </p:sp>
      <p:sp>
        <p:nvSpPr>
          <p:cNvPr id="7" name="DateTime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73EFF57E-309E-BA03-D057-C656BB192693}" type="datetime1">
              <a:t/>
            </a:fld>
          </a:p>
        </p:txBody>
      </p:sp>
      <p:sp>
        <p:nvSpPr>
          <p:cNvPr id="8" name="Foot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9" name="SlideNumb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ClAUlo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73EF9D4A-049E-BA6B-D057-F23ED31926A7}" type="slidenum">
              <a:t/>
            </a:fld>
          </a:p>
        </p:txBody>
      </p:sp>
    </p:spTree>
  </p:cSld>
  <p:clrMapOvr>
    <a:masterClrMapping/>
  </p:clrMapOvr>
</p:sldLayout>
</file>

<file path=ppt/slideLayouts/slideLayout6.xml><?xml version="1.0" encoding="utf-8"?>
<p:sldLayout xmlns:p="http://schemas.openxmlformats.org/presentationml/2006/main" xmlns:p14="http://schemas.microsoft.com/office/powerpoint/2010/main" xmlns:r="http://schemas.openxmlformats.org/officeDocument/2006/relationships" xmlns:a="http://schemas.openxmlformats.org/drawingml/2006/main" type="titleOnly">
  <p:cSld name="Title only">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MA4xs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EAAAACYAAAAIAAAAAAAAAAAAAAA="/>
              </a:ext>
            </a:extLst>
          </p:cNvSpPr>
          <p:nvPr>
            <p:ph type="title"/>
          </p:nvPr>
        </p:nvSpPr>
        <p:spPr/>
        <p:txBody>
          <a:bodyPr/>
          <a:lstStyle/>
          <a:p>
            <a:pPr/>
            <a:r>
              <a:t>Click to edit Master title style</a:t>
            </a:r>
          </a:p>
        </p:txBody>
      </p:sp>
      <p:sp>
        <p:nvSpPr>
          <p:cNvPr id="3" name="DateTime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FROA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73EFCBAE-E09E-BA3D-D057-166885192643}" type="datetime1">
              <a:t/>
            </a:fld>
          </a:p>
        </p:txBody>
      </p:sp>
      <p:sp>
        <p:nvSpPr>
          <p:cNvPr id="4" name="Foot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5" name="SlideNumb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OJBUnk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73EF8D15-5B9E-BA7B-D057-AD2EC31926F8}" type="slidenum">
              <a:t/>
            </a:fld>
          </a:p>
        </p:txBody>
      </p:sp>
    </p:spTree>
  </p:cSld>
  <p:clrMapOvr>
    <a:masterClrMapping/>
  </p:clrMapOvr>
</p:sldLayout>
</file>

<file path=ppt/slideLayouts/slideLayout7.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cSld name="Blank">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MAdE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73EFD9FF-B19E-BA2F-D057-477A97192612}" type="datetime1">
              <a:t/>
            </a:fld>
          </a:p>
        </p:txBody>
      </p:sp>
      <p:sp>
        <p:nvSpPr>
          <p:cNvPr id="3" name="Foot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CeQA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4" name="SlideNumb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OI/55U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73EF954E-009E-BA63-D057-F636DB1926A3}" type="slidenum">
              <a:t/>
            </a:fld>
          </a:p>
        </p:txBody>
      </p:sp>
    </p:spTree>
  </p:cSld>
  <p:clrMapOvr>
    <a:masterClrMapping/>
  </p:clrMapOvr>
</p:sldLayout>
</file>

<file path=ppt/slideLayouts/slideLayout8.xml><?xml version="1.0" encoding="utf-8"?>
<p:sldLayout xmlns:p="http://schemas.openxmlformats.org/presentationml/2006/main" xmlns:p14="http://schemas.microsoft.com/office/powerpoint/2010/main" xmlns:r="http://schemas.openxmlformats.org/officeDocument/2006/relationships" xmlns:a="http://schemas.openxmlformats.org/drawingml/2006/main" type="objTx">
  <p:cSld name="Content with captio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C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rgEAAFIVAADUCAAAEAAAACYAAAAIAAAAgYAAAAAAAAA="/>
              </a:ext>
            </a:extLst>
          </p:cNvSpPr>
          <p:nvPr>
            <p:ph type="title"/>
          </p:nvPr>
        </p:nvSpPr>
        <p:spPr>
          <a:xfrm>
            <a:off x="457200" y="273050"/>
            <a:ext cx="3008630" cy="1162050"/>
          </a:xfrm>
        </p:spPr>
        <p:txBody>
          <a:bodyPr vert="horz" wrap="square" numCol="1" spcCol="215900" anchor="b">
            <a:prstTxWarp prst="textNoShape">
              <a:avLst/>
            </a:prstTxWarp>
          </a:bodyPr>
          <a:lstStyle>
            <a:lvl1pPr algn="l">
              <a:defRPr sz="2000" b="1"/>
            </a:lvl1pPr>
          </a:lstStyle>
          <a:p>
            <a:pPr/>
            <a:r>
              <a:t>Click to edit Master title style</a:t>
            </a:r>
          </a:p>
        </p:txBody>
      </p:sp>
      <p:sp>
        <p:nvSpPr>
          <p:cNvPr id="3" name="SlideText2"/>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MA2k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FQAArgEAAHA1AACwJQAAEAAAACYAAAAIAAAAAYAAAAAAAAA="/>
              </a:ext>
            </a:extLst>
          </p:cNvSpPr>
          <p:nvPr>
            <p:ph idx="1"/>
          </p:nvPr>
        </p:nvSpPr>
        <p:spPr>
          <a:xfrm>
            <a:off x="3575050" y="273050"/>
            <a:ext cx="5111750" cy="58534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a:r>
              <a:t>Click to edit Master text styles</a:t>
            </a:r>
          </a:p>
          <a:p>
            <a:pPr lvl="1"/>
            <a:r>
              <a:t>Second level</a:t>
            </a:r>
          </a:p>
          <a:p>
            <a:pPr lvl="2"/>
            <a:r>
              <a:t>Third level</a:t>
            </a:r>
          </a:p>
          <a:p>
            <a:pPr lvl="3"/>
            <a:r>
              <a:t>Fourth level</a:t>
            </a:r>
          </a:p>
          <a:p>
            <a:pPr lvl="4"/>
            <a:r>
              <a:t>Fifth level</a:t>
            </a:r>
          </a:p>
        </p:txBody>
      </p:sp>
      <p:sp>
        <p:nvSpPr>
          <p:cNvPr id="4" name="SlideText1"/>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1AgAAFIVAACwJQAAEAAAACYAAAAIAAAAAYAAAAAAAAA="/>
              </a:ext>
            </a:extLst>
          </p:cNvSpPr>
          <p:nvPr>
            <p:ph idx="2"/>
          </p:nvPr>
        </p:nvSpPr>
        <p:spPr>
          <a:xfrm>
            <a:off x="457200" y="1435100"/>
            <a:ext cx="3008630" cy="46913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r>
              <a:t>Click to edit Master text styles</a:t>
            </a:r>
          </a:p>
        </p:txBody>
      </p:sp>
      <p:sp>
        <p:nvSpPr>
          <p:cNvPr id="5" name="DateTime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LarAw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73EFCCF3-BD9E-BA3A-D057-4B6F8219261E}" type="datetime1">
              <a:t/>
            </a:fld>
          </a:p>
        </p:txBody>
      </p:sp>
      <p:sp>
        <p:nvSpPr>
          <p:cNvPr id="6" name="Foot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7" name="SlideNumb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73EFC5DB-959E-BA33-D057-63668B192636}" type="slidenum">
              <a:t/>
            </a:fld>
          </a:p>
        </p:txBody>
      </p:sp>
    </p:spTree>
  </p:cSld>
  <p:clrMapOvr>
    <a:masterClrMapping/>
  </p:clrMapOvr>
</p:sldLayout>
</file>

<file path=ppt/slideLayouts/slideLayout9.xml><?xml version="1.0" encoding="utf-8"?>
<p:sldLayout xmlns:p="http://schemas.openxmlformats.org/presentationml/2006/main" xmlns:p14="http://schemas.microsoft.com/office/powerpoint/2010/main" xmlns:r="http://schemas.openxmlformats.org/officeDocument/2006/relationships" xmlns:a="http://schemas.openxmlformats.org/drawingml/2006/main" type="picTx">
  <p:cSld name="Picture with captio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C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iB0AAMYsAAAEIQAAEAAAACYAAAAIAAAAgYAAAAAAAAA="/>
              </a:ext>
            </a:extLst>
          </p:cNvSpPr>
          <p:nvPr>
            <p:ph type="title"/>
          </p:nvPr>
        </p:nvSpPr>
        <p:spPr>
          <a:xfrm>
            <a:off x="1791970" y="4800600"/>
            <a:ext cx="5486400" cy="566420"/>
          </a:xfrm>
        </p:spPr>
        <p:txBody>
          <a:bodyPr vert="horz" wrap="square" numCol="1" spcCol="215900" anchor="b">
            <a:prstTxWarp prst="textNoShape">
              <a:avLst/>
            </a:prstTxWarp>
          </a:bodyPr>
          <a:lstStyle>
            <a:lvl1pPr algn="l">
              <a:defRPr sz="2000" b="1"/>
            </a:lvl1pPr>
          </a:lstStyle>
          <a:p>
            <a:pPr/>
            <a:r>
              <a:t>Click to edit Master title style</a:t>
            </a:r>
          </a:p>
        </p:txBody>
      </p:sp>
      <p:sp>
        <p:nvSpPr>
          <p:cNvPr id="3" name="SlideText2"/>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xgMAAMYsAAAWHQAAEAAAACYAAAAIAAAAAYAAAAAAAAA="/>
              </a:ext>
            </a:extLst>
          </p:cNvSpPr>
          <p:nvPr>
            <p:ph idx="1"/>
          </p:nvPr>
        </p:nvSpPr>
        <p:spPr>
          <a:xfrm>
            <a:off x="1791970" y="61341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r>
              <a:t>Click to edit Master text styles</a:t>
            </a:r>
          </a:p>
        </p:txBody>
      </p:sp>
      <p:sp>
        <p:nvSpPr>
          <p:cNvPr id="4" name="SlideText1"/>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BCEAAMYsAAD4JQAAEAAAACYAAAAIAAAAAYAAAAAAAAA="/>
              </a:ext>
            </a:extLst>
          </p:cNvSpPr>
          <p:nvPr>
            <p:ph idx="2"/>
          </p:nvPr>
        </p:nvSpPr>
        <p:spPr>
          <a:xfrm>
            <a:off x="1791970" y="5367020"/>
            <a:ext cx="5486400" cy="805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r>
              <a:t>Click to edit Master text styles</a:t>
            </a:r>
          </a:p>
        </p:txBody>
      </p:sp>
      <p:sp>
        <p:nvSpPr>
          <p:cNvPr id="5" name="DateTime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AAAAAAAAAAA="/>
              </a:ext>
            </a:extLst>
          </p:cNvSpPr>
          <p:nvPr>
            <p:ph type="dt" sz="quarter" idx="10"/>
          </p:nvPr>
        </p:nvSpPr>
        <p:spPr/>
        <p:txBody>
          <a:bodyPr/>
          <a:lstStyle/>
          <a:p>
            <a:pPr/>
            <a:fld id="{73EFA5CA-849E-BA53-D057-7206EB192627}" type="datetime1">
              <a:t/>
            </a:fld>
          </a:p>
        </p:txBody>
      </p:sp>
      <p:sp>
        <p:nvSpPr>
          <p:cNvPr id="6" name="Foot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AAAAAAAAAAA="/>
              </a:ext>
            </a:extLst>
          </p:cNvSpPr>
          <p:nvPr>
            <p:ph type="ftr" sz="quarter" idx="11"/>
          </p:nvPr>
        </p:nvSpPr>
        <p:spPr/>
        <p:txBody>
          <a:bodyPr/>
          <a:lstStyle/>
          <a:p>
            <a:pPr/>
          </a:p>
        </p:txBody>
      </p:sp>
      <p:sp>
        <p:nvSpPr>
          <p:cNvPr id="7" name="SlideNumb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AAAAAAAAAAA="/>
              </a:ext>
            </a:extLst>
          </p:cNvSpPr>
          <p:nvPr>
            <p:ph type="sldNum" sz="quarter" idx="12"/>
          </p:nvPr>
        </p:nvSpPr>
        <p:spPr/>
        <p:txBody>
          <a:bodyPr/>
          <a:lstStyle/>
          <a:p>
            <a:pPr/>
            <a:fld id="{73EFE9DB-959E-BA1F-D057-634AA7192636}" type="slidenum">
              <a:t/>
            </a:fld>
          </a:p>
        </p:txBody>
      </p:sp>
    </p:spTree>
  </p:cSld>
  <p:clrMapOvr>
    <a:masterClrMapping/>
  </p:clrMapOvr>
</p:sldLayout>
</file>

<file path=ppt/slideMasters/_rels/slideMaster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p="http://schemas.openxmlformats.org/presentationml/2006/main" xmlns:p14="http://schemas.microsoft.com/office/powerpoint/2010/main" xmlns:r="http://schemas.openxmlformats.org/officeDocument/2006/relationships" xmlns:a="http://schemas.openxmlformats.org/drawingml/2006/main">
  <p:cSld name="Default design">
    <p:bg>
      <p:bgPr>
        <a:solidFill>
          <a:schemeClr val="bg1"/>
        </a:solid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EAAAACYAAAAIAAAA//////////8="/>
              </a:ext>
            </a:extLst>
          </p:cNvSpPr>
          <p:nvPr>
            <p:ph type="title"/>
          </p:nvPr>
        </p:nvSpPr>
        <p:spPr>
          <a:xfrm>
            <a:off x="457200" y="274320"/>
            <a:ext cx="8229600" cy="1143000"/>
          </a:xfrm>
          <a:prstGeom prst="rect">
            <a:avLst/>
          </a:prstGeom>
          <a:noFill/>
          <a:ln>
            <a:noFill/>
          </a:ln>
          <a:effectLst/>
        </p:spPr>
        <p:txBody>
          <a:bodyPr vert="horz" wrap="square" numCol="1" spcCol="215900" anchor="ctr">
            <a:prstTxWarp prst="textNoShape">
              <a:avLst/>
            </a:prstTxWarp>
          </a:bodyPr>
          <a:lstStyle/>
          <a:p>
            <a:pPr/>
            <a:r>
              <a:t>Click to edit Master title style</a:t>
            </a:r>
          </a:p>
        </p:txBody>
      </p:sp>
      <p:sp>
        <p:nvSpPr>
          <p:cNvPr id="3" name="SlideText1"/>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HA1AACwJQAAEAAAACYAAAAIAAAA//////////8="/>
              </a:ext>
            </a:extLst>
          </p:cNvSpPr>
          <p:nvPr>
            <p:ph type="body" idx="1"/>
          </p:nvPr>
        </p:nvSpPr>
        <p:spPr>
          <a:xfrm>
            <a:off x="457200" y="1600200"/>
            <a:ext cx="8229600" cy="4526280"/>
          </a:xfrm>
          <a:prstGeom prst="rect">
            <a:avLst/>
          </a:prstGeom>
          <a:noFill/>
          <a:ln>
            <a:noFill/>
          </a:ln>
          <a:effectLst/>
        </p:spPr>
        <p:txBody>
          <a:bodyPr vert="horz"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EAAAACYAAAAIAAAA//////////8="/>
              </a:ext>
            </a:extLst>
          </p:cNvSpPr>
          <p:nvPr>
            <p:ph type="dt" sz="quarter" idx="2"/>
          </p:nvPr>
        </p:nvSpPr>
        <p:spPr>
          <a:xfrm>
            <a:off x="457200" y="6356985"/>
            <a:ext cx="2133600" cy="364490"/>
          </a:xfrm>
          <a:prstGeom prst="rect">
            <a:avLst/>
          </a:prstGeom>
          <a:noFill/>
          <a:ln>
            <a:noFill/>
          </a:ln>
          <a:effectLst/>
        </p:spPr>
        <p:txBody>
          <a:bodyPr vert="horz" wrap="square" numCol="1" spcCol="215900" anchor="ctr">
            <a:prstTxWarp prst="textNoShape">
              <a:avLst/>
            </a:prstTxWarp>
          </a:bodyPr>
          <a:lstStyle>
            <a:lvl1pPr algn="l">
              <a:defRPr sz="1200"/>
            </a:lvl1pPr>
          </a:lstStyle>
          <a:p>
            <a:pPr/>
            <a:fld id="{73EF98EC-A29E-BA6E-D057-543BD6192601}" type="datetime1">
              <a:t/>
            </a:fld>
          </a:p>
        </p:txBody>
      </p:sp>
      <p:sp>
        <p:nvSpPr>
          <p:cNvPr id="5" name="Foot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EAAAACYAAAAIAAAA//////////8="/>
              </a:ext>
            </a:extLst>
          </p:cNvSpPr>
          <p:nvPr>
            <p:ph type="ftr" sz="quarter" idx="3"/>
          </p:nvPr>
        </p:nvSpPr>
        <p:spPr>
          <a:xfrm>
            <a:off x="3124200" y="6356985"/>
            <a:ext cx="2895600" cy="364490"/>
          </a:xfrm>
          <a:prstGeom prst="rect">
            <a:avLst/>
          </a:prstGeom>
          <a:noFill/>
          <a:ln>
            <a:noFill/>
          </a:ln>
          <a:effectLst/>
        </p:spPr>
        <p:txBody>
          <a:bodyPr vert="horz" wrap="square" numCol="1" spcCol="215900" anchor="ctr">
            <a:prstTxWarp prst="textNoShape">
              <a:avLst/>
            </a:prstTxWarp>
          </a:bodyPr>
          <a:lstStyle>
            <a:lvl1pPr algn="ctr">
              <a:defRPr sz="1200"/>
            </a:lvl1pPr>
          </a:lstStyle>
          <a:p>
            <a:pPr/>
          </a:p>
        </p:txBody>
      </p:sp>
      <p:sp>
        <p:nvSpPr>
          <p:cNvPr id="6" name="SlideNumberArea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EAAAACYAAAAIAAAA//////////8="/>
              </a:ext>
            </a:extLst>
          </p:cNvSpPr>
          <p:nvPr>
            <p:ph type="sldNum" sz="quarter" idx="4"/>
          </p:nvPr>
        </p:nvSpPr>
        <p:spPr>
          <a:xfrm>
            <a:off x="6553200" y="6356985"/>
            <a:ext cx="2133600" cy="364490"/>
          </a:xfrm>
          <a:prstGeom prst="rect">
            <a:avLst/>
          </a:prstGeom>
          <a:noFill/>
          <a:ln>
            <a:noFill/>
          </a:ln>
          <a:effectLst/>
        </p:spPr>
        <p:txBody>
          <a:bodyPr vert="horz" wrap="square" numCol="1" spcCol="215900" anchor="ctr">
            <a:prstTxWarp prst="textNoShape">
              <a:avLst/>
            </a:prstTxWarp>
          </a:bodyPr>
          <a:lstStyle>
            <a:lvl1pPr algn="r">
              <a:defRPr sz="1200"/>
            </a:lvl1pPr>
          </a:lstStyle>
          <a:p>
            <a:pPr/>
            <a:fld id="{73EFDFEB-A59E-BA29-D057-537C91192606}" type="slidenum">
              <a:t/>
            </a:fl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marR="0" indent="0" algn="ctr" defTabSz="457200">
        <a:lnSpc>
          <a:spcPct val="100000"/>
        </a:lnSpc>
        <a:spcBef>
          <a:spcPts val="0"/>
        </a:spcBef>
        <a:spcAft>
          <a:spcPts val="0"/>
        </a:spcAft>
        <a:buNone/>
        <a:tabLst/>
        <a:defRPr sz="4400" b="0" i="0" u="none" strike="noStrike" kern="1" spc="0" baseline="0">
          <a:solidFill>
            <a:schemeClr val="tx2"/>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9pPr>
    </p:titleStyle>
    <p:bodyStyle>
      <a:lvl1pPr marL="342900" marR="0" indent="-342900" algn="l" defTabSz="457200">
        <a:lnSpc>
          <a:spcPct val="100000"/>
        </a:lnSpc>
        <a:spcBef>
          <a:spcPts val="0"/>
        </a:spcBef>
        <a:spcAft>
          <a:spcPts val="0"/>
        </a:spcAft>
        <a:buClrTx/>
        <a:buSzTx/>
        <a:buFontTx/>
        <a:buChar char="•"/>
        <a:tabLst/>
        <a:defRPr sz="3200" b="0" i="0" u="none" strike="noStrike" kern="1" spc="0" baseline="0">
          <a:solidFill>
            <a:schemeClr val="tx1"/>
          </a:solidFill>
          <a:effectLst/>
          <a:latin typeface="Calibri" pitchFamily="2" charset="0"/>
          <a:ea typeface="SimSun" pitchFamily="0" charset="0"/>
          <a:cs typeface="Times New Roman" pitchFamily="1" charset="0"/>
        </a:defRPr>
      </a:lvl1pPr>
      <a:lvl2pPr marL="742950" marR="0" indent="-285750" algn="l" defTabSz="457200">
        <a:lnSpc>
          <a:spcPct val="100000"/>
        </a:lnSpc>
        <a:spcBef>
          <a:spcPts val="0"/>
        </a:spcBef>
        <a:spcAft>
          <a:spcPts val="0"/>
        </a:spcAft>
        <a:buClrTx/>
        <a:buSzTx/>
        <a:buFontTx/>
        <a:buChar char="–"/>
        <a:tabLst/>
        <a:defRPr sz="2800" b="0" i="0" u="none" strike="noStrike" kern="1" spc="0" baseline="0">
          <a:solidFill>
            <a:schemeClr val="tx1"/>
          </a:solidFill>
          <a:effectLst/>
          <a:latin typeface="Calibri" pitchFamily="2" charset="0"/>
          <a:ea typeface="SimSun" pitchFamily="0" charset="0"/>
          <a:cs typeface="Times New Roman" pitchFamily="1" charset="0"/>
        </a:defRPr>
      </a:lvl2pPr>
      <a:lvl3pPr marL="1143000" marR="0" indent="-228600" algn="l" defTabSz="457200">
        <a:lnSpc>
          <a:spcPct val="100000"/>
        </a:lnSpc>
        <a:spcBef>
          <a:spcPts val="0"/>
        </a:spcBef>
        <a:spcAft>
          <a:spcPts val="0"/>
        </a:spcAft>
        <a:buClrTx/>
        <a:buSzTx/>
        <a:buFontTx/>
        <a:buChar char="•"/>
        <a:tabLst/>
        <a:defRPr sz="2400" b="0" i="0" u="none" strike="noStrike" kern="1" spc="0" baseline="0">
          <a:solidFill>
            <a:schemeClr val="tx1"/>
          </a:solidFill>
          <a:effectLst/>
          <a:latin typeface="Calibri" pitchFamily="2" charset="0"/>
          <a:ea typeface="SimSun" pitchFamily="0" charset="0"/>
          <a:cs typeface="Times New Roman" pitchFamily="1" charset="0"/>
        </a:defRPr>
      </a:lvl3pPr>
      <a:lvl4pPr marL="16002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4pPr>
      <a:lvl5pPr marL="20574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5pPr>
      <a:lvl6pPr marL="25146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6pPr>
      <a:lvl7pPr marL="29718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7pPr>
      <a:lvl8pPr marL="34290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8pPr>
      <a:lvl9pPr marL="3886200" marR="0" indent="-228600" algn="l" defTabSz="45720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0"/>
          <a:ea typeface="SimSun" pitchFamily="0" charset="0"/>
          <a:cs typeface="Times New Roman" pitchFamily="1" charset="0"/>
        </a:defRPr>
      </a:lvl9pPr>
    </p:bodyStyle>
    <p:otherStyle>
      <a:lvl1pPr marL="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spc="0" baseline="0">
          <a:solidFill>
            <a:schemeClr val="tx1"/>
          </a:solidFill>
          <a:effectLst/>
          <a:latin typeface="Calibri" pitchFamily="2" charset="0"/>
          <a:ea typeface="SimSun" pitchFamily="0" charset="0"/>
          <a:cs typeface="Times New Roman" pitchFamily="1" charset="0"/>
        </a:defRPr>
      </a:lvl9pPr>
    </p:otherStyle>
  </p:txStyles>
</p:sldMaster>
</file>

<file path=ppt/slides/_rels/slide1.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BAAAAAAAAAEE4AAD0FgAAAAAAACYAAAAIAAAAAQAAAAAAAAA="/>
              </a:ext>
            </a:extLst>
          </p:cNvSpPr>
          <p:nvPr>
            <p:ph type="ctrTitle"/>
          </p:nvPr>
        </p:nvSpPr>
        <p:spPr>
          <a:xfrm>
            <a:off x="635" y="0"/>
            <a:ext cx="9144000" cy="3731260"/>
          </a:xfrm>
        </p:spPr>
        <p:txBody>
          <a:bodyPr/>
          <a:lstStyle/>
          <a:p>
            <a:pPr/>
            <a:r>
              <a:t>Christ School of Ministry </a:t>
            </a:r>
          </a:p>
          <a:p>
            <a:pPr/>
            <a:r>
              <a:t>Old Testament Survey </a:t>
            </a:r>
          </a:p>
          <a:p>
            <a:pPr/>
            <a:r>
              <a:t>Lesson Eleven</a:t>
            </a:r>
          </a:p>
          <a:p>
            <a:pPr>
              <a:defRPr sz="2400"/>
            </a:pPr>
            <a:r>
              <a:t>Edwin Hathaway Instructor</a:t>
            </a:r>
          </a:p>
        </p:txBody>
      </p:sp>
      <p:sp>
        <p:nvSpPr>
          <p:cNvPr id="3" name="SlideSubtitle1"/>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9BYAAEA4AAAwKgAAAAAAACYAAAAIAAAAAQAAAAAAAAA="/>
              </a:ext>
            </a:extLst>
          </p:cNvSpPr>
          <p:nvPr>
            <p:ph type="subTitle" idx="1"/>
          </p:nvPr>
        </p:nvSpPr>
        <p:spPr>
          <a:xfrm>
            <a:off x="0" y="3731260"/>
            <a:ext cx="9144000" cy="3126740"/>
          </a:xfrm>
        </p:spPr>
        <p:txBody>
          <a:bodyPr/>
          <a:lstStyle/>
          <a:p>
            <a:pPr>
              <a:defRPr>
                <a:solidFill>
                  <a:schemeClr val="tx2"/>
                </a:solidFill>
                <a:latin typeface="Times New Roman" pitchFamily="1" charset="0"/>
                <a:ea typeface="Times New Roman" pitchFamily="1" charset="0"/>
                <a:cs typeface="Times New Roman" pitchFamily="1" charset="0"/>
              </a:defRPr>
            </a:pPr>
            <a:r>
              <a:t>First Apostolic Church</a:t>
            </a:r>
          </a:p>
          <a:p>
            <a:pPr>
              <a:defRPr>
                <a:solidFill>
                  <a:schemeClr val="tx2"/>
                </a:solidFill>
                <a:latin typeface="Times New Roman" pitchFamily="1" charset="0"/>
                <a:ea typeface="Times New Roman" pitchFamily="1" charset="0"/>
                <a:cs typeface="Times New Roman" pitchFamily="1" charset="0"/>
              </a:defRPr>
            </a:pPr>
            <a:r>
              <a:t>Dee Jay Shoulders Pastor </a:t>
            </a:r>
          </a:p>
          <a:p>
            <a:pPr>
              <a:defRPr>
                <a:solidFill>
                  <a:schemeClr val="tx2"/>
                </a:solidFill>
                <a:latin typeface="Times New Roman" pitchFamily="1" charset="0"/>
                <a:ea typeface="Times New Roman" pitchFamily="1" charset="0"/>
                <a:cs typeface="Times New Roman" pitchFamily="1" charset="0"/>
              </a:defRPr>
            </a:pPr>
            <a:r>
              <a:t>Jonathan Denton Family Pastor</a:t>
            </a:r>
          </a:p>
          <a:p>
            <a:pPr>
              <a:defRPr>
                <a:solidFill>
                  <a:schemeClr val="tx2"/>
                </a:solidFill>
                <a:latin typeface="Times New Roman" pitchFamily="1" charset="0"/>
                <a:ea typeface="Times New Roman" pitchFamily="1" charset="0"/>
                <a:cs typeface="Times New Roman" pitchFamily="1" charset="0"/>
              </a:defRPr>
            </a:pPr>
          </a:p>
        </p:txBody>
      </p:sp>
    </p:spTree>
  </p:cSld>
  <p:clrMapOvr>
    <a:masterClrMapping/>
  </p:clrMapOvr>
  <p:timing>
    <p:tnLst>
      <p:par>
        <p:cTn id="1" dur="indefinite" restart="never" nodeType="tmRoot"/>
      </p:par>
    </p:tnLst>
  </p:timing>
</p:sld>
</file>

<file path=ppt/slides/slide10.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Mg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4BAAAAAAAAAg0AABMBQAAEAAAACYAAAAIAAAAAQAAAAAAAAA="/>
              </a:ext>
            </a:extLst>
          </p:cNvSpPr>
          <p:nvPr>
            <p:ph type="ctrTitle"/>
          </p:nvPr>
        </p:nvSpPr>
        <p:spPr>
          <a:xfrm>
            <a:off x="685800" y="0"/>
            <a:ext cx="7772400" cy="861060"/>
          </a:xfrm>
        </p:spPr>
        <p:txBody>
          <a:bodyPr/>
          <a:lstStyle/>
          <a:p>
            <a:pPr>
              <a:defRPr>
                <a:latin typeface="Times New Roman" pitchFamily="1" charset="0"/>
                <a:ea typeface="Times New Roman" pitchFamily="1" charset="0"/>
                <a:cs typeface="Times New Roman" pitchFamily="1" charset="0"/>
              </a:defRPr>
            </a:pPr>
            <a:r>
              <a:t>Prophets </a:t>
            </a:r>
          </a:p>
        </p:txBody>
      </p:sp>
      <p:sp>
        <p:nvSpPr>
          <p:cNvPr id="3" name="SlideSubtitle1"/>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JBT4AU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TAUAAEA4AADvKQAAEAAAACYAAAAIAAAAAQAAAAAAAAA="/>
              </a:ext>
            </a:extLst>
          </p:cNvSpPr>
          <p:nvPr>
            <p:ph type="subTitle" idx="1"/>
          </p:nvPr>
        </p:nvSpPr>
        <p:spPr>
          <a:xfrm>
            <a:off x="0" y="861060"/>
            <a:ext cx="9144000" cy="5955665"/>
          </a:xfrm>
        </p:spPr>
        <p:txBody>
          <a:bodyPr/>
          <a:lstStyle/>
          <a:p>
            <a:pPr algn="l">
              <a:defRPr>
                <a:solidFill>
                  <a:schemeClr val="tx2"/>
                </a:solidFill>
                <a:latin typeface="Times New Roman" pitchFamily="1" charset="0"/>
                <a:ea typeface="Times New Roman" pitchFamily="1" charset="0"/>
                <a:cs typeface="Times New Roman" pitchFamily="1" charset="0"/>
              </a:defRPr>
            </a:pPr>
            <a:r>
              <a:t>2. Social disloyalty. </a:t>
            </a:r>
          </a:p>
          <a:p>
            <a:pPr algn="l">
              <a:defRPr sz="2800">
                <a:solidFill>
                  <a:schemeClr val="tx2"/>
                </a:solidFill>
                <a:latin typeface="Times New Roman" pitchFamily="1" charset="0"/>
                <a:ea typeface="Times New Roman" pitchFamily="1" charset="0"/>
                <a:cs typeface="Times New Roman" pitchFamily="1" charset="0"/>
              </a:defRPr>
            </a:pPr>
            <a:r>
              <a:t>Quest for material gain. Amos 8:4,6-7 cheated, despised others to gain for their selves. </a:t>
            </a:r>
          </a:p>
          <a:p>
            <a:pPr algn="l">
              <a:defRPr sz="800">
                <a:solidFill>
                  <a:schemeClr val="tx2"/>
                </a:solidFill>
                <a:latin typeface="Times New Roman" pitchFamily="1" charset="0"/>
                <a:ea typeface="Times New Roman" pitchFamily="1" charset="0"/>
                <a:cs typeface="Times New Roman" pitchFamily="1" charset="0"/>
              </a:defRPr>
            </a:pPr>
          </a:p>
          <a:p>
            <a:pPr algn="l">
              <a:defRPr sz="2800">
                <a:solidFill>
                  <a:schemeClr val="tx2"/>
                </a:solidFill>
                <a:latin typeface="Times New Roman" pitchFamily="1" charset="0"/>
                <a:ea typeface="Times New Roman" pitchFamily="1" charset="0"/>
                <a:cs typeface="Times New Roman" pitchFamily="1" charset="0"/>
              </a:defRPr>
            </a:pPr>
            <a:r>
              <a:t>Amos 6:4-7 not concerned for the affliction of Joseph (Not even concerned for their own brothers. Took advantage of each other.)</a:t>
            </a:r>
          </a:p>
          <a:p>
            <a:pPr algn="l">
              <a:defRPr sz="1000">
                <a:solidFill>
                  <a:schemeClr val="tx2"/>
                </a:solidFill>
                <a:latin typeface="Times New Roman" pitchFamily="1" charset="0"/>
                <a:ea typeface="Times New Roman" pitchFamily="1" charset="0"/>
                <a:cs typeface="Times New Roman" pitchFamily="1" charset="0"/>
              </a:defRPr>
            </a:pPr>
          </a:p>
          <a:p>
            <a:pPr algn="l">
              <a:defRPr sz="2800">
                <a:solidFill>
                  <a:schemeClr val="tx2"/>
                </a:solidFill>
                <a:latin typeface="Times New Roman" pitchFamily="1" charset="0"/>
                <a:ea typeface="Times New Roman" pitchFamily="1" charset="0"/>
                <a:cs typeface="Times New Roman" pitchFamily="1" charset="0"/>
              </a:defRPr>
            </a:pPr>
            <a:r>
              <a:t>I Timothy 6:9-10 </a:t>
            </a:r>
          </a:p>
          <a:p>
            <a:pPr algn="l">
              <a:defRPr sz="2800">
                <a:solidFill>
                  <a:schemeClr val="tx2"/>
                </a:solidFill>
                <a:latin typeface="Times New Roman" pitchFamily="1" charset="0"/>
                <a:ea typeface="Times New Roman" pitchFamily="1" charset="0"/>
                <a:cs typeface="Times New Roman" pitchFamily="1" charset="0"/>
              </a:defRPr>
            </a:pPr>
            <a:r>
              <a:t>9 But those who desire to be rich fall into temptation and a snare, and into many foolish and harmful lusts which drown men in destruction and perdition. 10 For the love of money is a root of all kinds of evil, for which some have strayed from the faith in their greediness, and pierced themselves through with many sorrows. </a:t>
            </a:r>
            <a:r>
              <a:t>NKJV</a:t>
            </a:r>
          </a:p>
          <a:p>
            <a:pPr algn="l">
              <a:defRPr sz="2800">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 </a:t>
            </a:r>
          </a:p>
        </p:txBody>
      </p:sp>
    </p:spTree>
  </p:cSld>
  <p:clrMapOvr>
    <a:masterClrMapping/>
  </p:clrMapOvr>
  <p:timing>
    <p:tnLst>
      <p:par>
        <p:cTn id="1" dur="indefinite" restart="never" nodeType="tmRoot"/>
      </p:par>
    </p:tnLst>
  </p:timing>
</p:sld>
</file>

<file path=ppt/slides/slide11.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4BAAA/////wg0AAC9BQAAEAAAACYAAAAIAAAAAQAAAAAAAAA="/>
              </a:ext>
            </a:extLst>
          </p:cNvSpPr>
          <p:nvPr>
            <p:ph type="ctrTitle"/>
          </p:nvPr>
        </p:nvSpPr>
        <p:spPr>
          <a:xfrm>
            <a:off x="685800" y="-635"/>
            <a:ext cx="7772400" cy="933450"/>
          </a:xfrm>
        </p:spPr>
        <p:txBody>
          <a:bodyPr/>
          <a:lstStyle/>
          <a:p>
            <a:pPr>
              <a:defRPr>
                <a:latin typeface="Times New Roman" pitchFamily="1" charset="0"/>
                <a:ea typeface="Times New Roman" pitchFamily="1" charset="0"/>
                <a:cs typeface="Times New Roman" pitchFamily="1" charset="0"/>
              </a:defRPr>
            </a:pPr>
            <a:r>
              <a:t>Prophets </a:t>
            </a:r>
          </a:p>
        </p:txBody>
      </p:sp>
      <p:sp>
        <p:nvSpPr>
          <p:cNvPr id="3" name="SlideSubtitle1"/>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vQUAAIA4AAAwKgAAEAAAACYAAAAIAAAAAQAAAAAAAAA="/>
              </a:ext>
            </a:extLst>
          </p:cNvSpPr>
          <p:nvPr>
            <p:ph type="subTitle" idx="1"/>
          </p:nvPr>
        </p:nvSpPr>
        <p:spPr>
          <a:xfrm>
            <a:off x="0" y="932815"/>
            <a:ext cx="9184640" cy="5925185"/>
          </a:xfrm>
        </p:spPr>
        <p:txBody>
          <a:bodyPr/>
          <a:lstStyle/>
          <a:p>
            <a:pPr algn="l">
              <a:defRPr>
                <a:solidFill>
                  <a:schemeClr val="tx2"/>
                </a:solidFill>
                <a:latin typeface="Times New Roman" pitchFamily="1" charset="0"/>
                <a:ea typeface="Times New Roman" pitchFamily="1" charset="0"/>
                <a:cs typeface="Times New Roman" pitchFamily="1" charset="0"/>
              </a:defRPr>
            </a:pPr>
            <a:r>
              <a:t>3. Religious disloyalty. </a:t>
            </a: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Exodus 20:1-5 Ten Commandments </a:t>
            </a:r>
          </a:p>
          <a:p>
            <a:pPr algn="l">
              <a:defRPr>
                <a:solidFill>
                  <a:schemeClr val="tx2"/>
                </a:solidFill>
                <a:latin typeface="Times New Roman" pitchFamily="1" charset="0"/>
                <a:ea typeface="Times New Roman" pitchFamily="1" charset="0"/>
                <a:cs typeface="Times New Roman" pitchFamily="1" charset="0"/>
              </a:defRPr>
            </a:pPr>
            <a:r>
              <a:t>Statutes and Judgments. Every aspect of their daily life covered. </a:t>
            </a: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Jeremiah 2:1-13 Israel did exactly what God told them not to do. </a:t>
            </a:r>
          </a:p>
          <a:p>
            <a:pPr algn="l">
              <a:defRPr>
                <a:solidFill>
                  <a:schemeClr val="tx2"/>
                </a:solidFill>
                <a:latin typeface="Times New Roman" pitchFamily="1" charset="0"/>
                <a:ea typeface="Times New Roman" pitchFamily="1" charset="0"/>
                <a:cs typeface="Times New Roman" pitchFamily="1" charset="0"/>
              </a:defRPr>
            </a:pPr>
            <a:r>
              <a:t>		A. Israel forsook their God!</a:t>
            </a:r>
          </a:p>
          <a:p>
            <a:pPr algn="l">
              <a:defRPr>
                <a:solidFill>
                  <a:schemeClr val="tx2"/>
                </a:solidFill>
                <a:latin typeface="Times New Roman" pitchFamily="1" charset="0"/>
                <a:ea typeface="Times New Roman" pitchFamily="1" charset="0"/>
                <a:cs typeface="Times New Roman" pitchFamily="1" charset="0"/>
              </a:defRPr>
            </a:pPr>
            <a:r>
              <a:t>		B. Israel took other gods in His place. </a:t>
            </a:r>
          </a:p>
          <a:p>
            <a:pPr algn="l">
              <a:defRPr>
                <a:solidFill>
                  <a:schemeClr val="tx2"/>
                </a:solidFill>
                <a:latin typeface="Times New Roman" pitchFamily="1" charset="0"/>
                <a:ea typeface="Times New Roman" pitchFamily="1" charset="0"/>
                <a:cs typeface="Times New Roman" pitchFamily="1" charset="0"/>
              </a:defRPr>
            </a:pPr>
          </a:p>
        </p:txBody>
      </p:sp>
    </p:spTree>
  </p:cSld>
  <p:clrMapOvr>
    <a:masterClrMapping/>
  </p:clrMapOvr>
  <p:timing>
    <p:tnLst>
      <p:par>
        <p:cTn id="1" dur="indefinite" restart="never" nodeType="tmRoot"/>
      </p:par>
    </p:tnLst>
  </p:timing>
</p:sld>
</file>

<file path=ppt/slides/slide12.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Textbox1"/>
          <p:cNvSpPr txBox="1">
            <a:extLst>
              <a:ext uri="smNativeData">
                <pr:smNativeData xmlns:pr="smNativeData" val="SMDATA_13_LsdAYhMAAAAlAAAAEg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w84AAAwKgAAEAAAACYAAAAIAAAA//////////8="/>
              </a:ext>
            </a:extLst>
          </p:cNvSpPr>
          <p:nvPr/>
        </p:nvSpPr>
        <p:spPr>
          <a:xfrm>
            <a:off x="0" y="-635"/>
            <a:ext cx="9112885" cy="6858635"/>
          </a:xfrm>
          <a:prstGeom prst="rect">
            <a:avLst/>
          </a:prstGeom>
          <a:noFill/>
          <a:ln>
            <a:noFill/>
          </a:ln>
          <a:effectLst/>
        </p:spPr>
        <p:txBody>
          <a:bodyPr vert="horz" wrap="square" numCol="1" spcCol="215900" anchor="t"/>
          <a:lstStyle/>
          <a:p>
            <a:pPr algn="ctr">
              <a:defRPr sz="3600">
                <a:solidFill>
                  <a:schemeClr val="tx2"/>
                </a:solidFill>
                <a:latin typeface="Times New Roman" pitchFamily="1" charset="0"/>
                <a:ea typeface="Times New Roman" pitchFamily="1" charset="0"/>
                <a:cs typeface="Times New Roman" pitchFamily="1" charset="0"/>
              </a:defRPr>
            </a:pPr>
            <a:r>
              <a:t>Prophets</a:t>
            </a:r>
          </a:p>
          <a:p>
            <a:pPr>
              <a:defRPr sz="800">
                <a:latin typeface="Times New Roman" pitchFamily="1" charset="0"/>
                <a:ea typeface="Times New Roman" pitchFamily="1" charset="0"/>
                <a:cs typeface="Times New Roman" pitchFamily="1" charset="0"/>
              </a:defRPr>
            </a:pPr>
          </a:p>
          <a:p>
            <a:pPr>
              <a:defRPr sz="3000">
                <a:solidFill>
                  <a:schemeClr val="tx2"/>
                </a:solidFill>
                <a:latin typeface="Times New Roman" pitchFamily="1" charset="0"/>
                <a:ea typeface="Times New Roman" pitchFamily="1" charset="0"/>
                <a:cs typeface="Times New Roman" pitchFamily="1" charset="0"/>
              </a:defRPr>
            </a:pPr>
            <a:r>
              <a:t>Simile (similitude): Comparing two things using adverbs such as “like” and “as”</a:t>
            </a:r>
          </a:p>
          <a:p>
            <a:pPr>
              <a:defRPr sz="2400">
                <a:solidFill>
                  <a:schemeClr val="tx2"/>
                </a:solidFill>
                <a:latin typeface="Times New Roman" pitchFamily="1" charset="0"/>
                <a:ea typeface="Times New Roman" pitchFamily="1" charset="0"/>
                <a:cs typeface="Times New Roman" pitchFamily="1" charset="0"/>
              </a:defRPr>
            </a:pPr>
            <a:r>
              <a:t>“The moon became as blood” (Re. 6:12)</a:t>
            </a:r>
          </a:p>
          <a:p>
            <a:pPr>
              <a:defRPr sz="2400">
                <a:solidFill>
                  <a:schemeClr val="tx2"/>
                </a:solidFill>
                <a:latin typeface="Times New Roman" pitchFamily="1" charset="0"/>
                <a:ea typeface="Times New Roman" pitchFamily="1" charset="0"/>
                <a:cs typeface="Times New Roman" pitchFamily="1" charset="0"/>
              </a:defRPr>
            </a:pPr>
            <a:r>
              <a:t>“The shall be like a tree planted by the rivers of water” (</a:t>
            </a:r>
            <a:r>
              <a:t>Ps. 1:3)</a:t>
            </a:r>
          </a:p>
          <a:p>
            <a:pPr>
              <a:defRPr sz="2400">
                <a:solidFill>
                  <a:schemeClr val="tx2"/>
                </a:solidFill>
                <a:latin typeface="Times New Roman" pitchFamily="1" charset="0"/>
                <a:ea typeface="Times New Roman" pitchFamily="1" charset="0"/>
                <a:cs typeface="Times New Roman" pitchFamily="1" charset="0"/>
              </a:defRPr>
            </a:pPr>
            <a:r>
              <a:t>“Ye are as sheep going astray” (1 </a:t>
            </a:r>
            <a:r>
              <a:t>Pe. 2:25).</a:t>
            </a:r>
          </a:p>
          <a:p>
            <a:pPr>
              <a:defRPr sz="2400">
                <a:solidFill>
                  <a:schemeClr val="tx2"/>
                </a:solidFill>
                <a:latin typeface="Times New Roman" pitchFamily="1" charset="0"/>
                <a:ea typeface="Times New Roman" pitchFamily="1" charset="0"/>
                <a:cs typeface="Times New Roman" pitchFamily="1" charset="0"/>
              </a:defRPr>
            </a:pPr>
            <a:r>
              <a:t>In Revelation 1:12-16 we have a description of Christ, and some of it is simile, as we see by the use of adverbs -- “like wool” (v. 14), “white as snow” (v. 14), “as a flame of fire” (v. 14), “like unto fine brass” (v. 15), “as the sound of many waters” (v. 15), “as the sun </a:t>
            </a:r>
            <a:r>
              <a:t>shineth in his strength” (v. 16).</a:t>
            </a:r>
          </a:p>
          <a:p>
            <a:pPr>
              <a:defRPr sz="2400">
                <a:solidFill>
                  <a:schemeClr val="tx2"/>
                </a:solidFill>
                <a:latin typeface="Times New Roman" pitchFamily="1" charset="0"/>
                <a:ea typeface="Times New Roman" pitchFamily="1" charset="0"/>
                <a:cs typeface="Times New Roman" pitchFamily="1" charset="0"/>
              </a:defRPr>
            </a:pPr>
            <a:r>
              <a:t>The book of Proverbs is filled with simile. “But the path of the just is as the shining light, that </a:t>
            </a:r>
            <a:r>
              <a:t>shineth more and more unto the perfect day” (Pr 4:18). “As vinegar to the teeth, and as smoke to the eyes, so is the sluggard to them that send him” (Pr. 10:26). “Confidence in an unfaithful man in time of trouble is like a broken tooth, and a foot out of joint” (Pr 25:19).</a:t>
            </a:r>
          </a:p>
        </p:txBody>
      </p:sp>
    </p:spTree>
  </p:cSld>
  <p:clrMapOvr>
    <a:masterClrMapping/>
  </p:clrMapOvr>
  <p:timing>
    <p:tnLst>
      <p:par>
        <p:cTn id="1" dur="indefinite" restart="never" nodeType="tmRoot"/>
      </p:par>
    </p:tnLst>
  </p:timing>
</p:sld>
</file>

<file path=ppt/slides/slide13.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Textbox1"/>
          <p:cNvSpPr txBox="1">
            <a:extLst>
              <a:ext uri="smNativeData">
                <pr:smNativeData xmlns:pr="smNativeData" val="SMDATA_13_LsdAYhMAAAAlAAAAEg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AAAAAEA4AADvKQAAEAAAACYAAAAIAAAA//////////8="/>
              </a:ext>
            </a:extLst>
          </p:cNvSpPr>
          <p:nvPr/>
        </p:nvSpPr>
        <p:spPr>
          <a:xfrm>
            <a:off x="0" y="0"/>
            <a:ext cx="9144000" cy="6816725"/>
          </a:xfrm>
          <a:prstGeom prst="rect">
            <a:avLst/>
          </a:prstGeom>
          <a:noFill/>
          <a:ln>
            <a:noFill/>
          </a:ln>
          <a:effectLst/>
        </p:spPr>
        <p:txBody>
          <a:bodyPr vert="horz" wrap="square" numCol="1" spcCol="215900" anchor="t"/>
          <a:lstStyle/>
          <a:p>
            <a:pPr/>
          </a:p>
          <a:p>
            <a:pPr algn="ctr">
              <a:defRPr sz="3600">
                <a:solidFill>
                  <a:schemeClr val="tx2"/>
                </a:solidFill>
                <a:latin typeface="Times New Roman" pitchFamily="1" charset="0"/>
                <a:ea typeface="Times New Roman" pitchFamily="1" charset="0"/>
                <a:cs typeface="Times New Roman" pitchFamily="1" charset="0"/>
              </a:defRPr>
            </a:pPr>
            <a:r>
              <a:t>Prophets</a:t>
            </a:r>
          </a:p>
          <a:p>
            <a:pPr/>
          </a:p>
          <a:p>
            <a:pPr>
              <a:defRPr sz="3000">
                <a:solidFill>
                  <a:schemeClr val="tx2"/>
                </a:solidFill>
                <a:latin typeface="Times New Roman" pitchFamily="1" charset="0"/>
                <a:ea typeface="Times New Roman" pitchFamily="1" charset="0"/>
                <a:cs typeface="Times New Roman" pitchFamily="1" charset="0"/>
              </a:defRPr>
            </a:pPr>
            <a:r>
              <a:t>Metaphor: A comparison without the use of the adverbs</a:t>
            </a:r>
          </a:p>
          <a:p>
            <a:pPr>
              <a:defRPr sz="2400">
                <a:solidFill>
                  <a:schemeClr val="tx2"/>
                </a:solidFill>
                <a:latin typeface="Times New Roman" pitchFamily="1" charset="0"/>
                <a:ea typeface="Times New Roman" pitchFamily="1" charset="0"/>
                <a:cs typeface="Times New Roman" pitchFamily="1" charset="0"/>
              </a:defRPr>
            </a:pPr>
            <a:r>
              <a:t>“All flesh is as grass” (1 </a:t>
            </a:r>
            <a:r>
              <a:t>Pe. 1:24) is a simile, and “all flesh is grass” (</a:t>
            </a:r>
            <a:r>
              <a:t>Isa. 40:6) is a metaphor.</a:t>
            </a:r>
          </a:p>
          <a:p>
            <a:pPr>
              <a:defRPr sz="2400">
                <a:solidFill>
                  <a:schemeClr val="tx2"/>
                </a:solidFill>
                <a:latin typeface="Times New Roman" pitchFamily="1" charset="0"/>
                <a:ea typeface="Times New Roman" pitchFamily="1" charset="0"/>
                <a:cs typeface="Times New Roman" pitchFamily="1" charset="0"/>
              </a:defRPr>
            </a:pPr>
            <a:r>
              <a:t>“Jehovah is my rock, fortress, buckler, horn, high tower” (</a:t>
            </a:r>
            <a:r>
              <a:t>Ps. 18:2).</a:t>
            </a:r>
          </a:p>
          <a:p>
            <a:pPr>
              <a:defRPr sz="2400">
                <a:solidFill>
                  <a:schemeClr val="tx2"/>
                </a:solidFill>
                <a:latin typeface="Times New Roman" pitchFamily="1" charset="0"/>
                <a:ea typeface="Times New Roman" pitchFamily="1" charset="0"/>
                <a:cs typeface="Times New Roman" pitchFamily="1" charset="0"/>
              </a:defRPr>
            </a:pPr>
            <a:r>
              <a:t>“the windows of heaven” (</a:t>
            </a:r>
            <a:r>
              <a:t>Mal. 3:10)</a:t>
            </a:r>
          </a:p>
          <a:p>
            <a:pPr>
              <a:defRPr sz="2400">
                <a:solidFill>
                  <a:schemeClr val="tx2"/>
                </a:solidFill>
                <a:latin typeface="Times New Roman" pitchFamily="1" charset="0"/>
                <a:ea typeface="Times New Roman" pitchFamily="1" charset="0"/>
                <a:cs typeface="Times New Roman" pitchFamily="1" charset="0"/>
              </a:defRPr>
            </a:pPr>
            <a:r>
              <a:t>“Ye are the salt of the earth” (Mt. 5:13)</a:t>
            </a:r>
          </a:p>
          <a:p>
            <a:pPr>
              <a:defRPr sz="2400">
                <a:solidFill>
                  <a:schemeClr val="tx2"/>
                </a:solidFill>
                <a:latin typeface="Times New Roman" pitchFamily="1" charset="0"/>
                <a:ea typeface="Times New Roman" pitchFamily="1" charset="0"/>
                <a:cs typeface="Times New Roman" pitchFamily="1" charset="0"/>
              </a:defRPr>
            </a:pPr>
            <a:r>
              <a:t>“This is my body” (Mt. 26:26)</a:t>
            </a:r>
          </a:p>
          <a:p>
            <a:pPr>
              <a:defRPr sz="2400">
                <a:solidFill>
                  <a:schemeClr val="tx2"/>
                </a:solidFill>
                <a:latin typeface="Times New Roman" pitchFamily="1" charset="0"/>
                <a:ea typeface="Times New Roman" pitchFamily="1" charset="0"/>
                <a:cs typeface="Times New Roman" pitchFamily="1" charset="0"/>
              </a:defRPr>
            </a:pPr>
            <a:r>
              <a:t>Christ is called a rock (1 Co. 10:4), a chief cornerstone (1 </a:t>
            </a:r>
            <a:r>
              <a:t>Pe. 2:6), a lion (Re. 5:5), a lamb (</a:t>
            </a:r>
            <a:r>
              <a:t>Joh. 1:29), a door (</a:t>
            </a:r>
            <a:r>
              <a:t>Joh. 10:7), a vine (</a:t>
            </a:r>
            <a:r>
              <a:t>Joh. 15:1), bread (</a:t>
            </a:r>
            <a:r>
              <a:t>Joh. 6:51), a foundation (1 Co. 3:11).</a:t>
            </a:r>
          </a:p>
          <a:p>
            <a:pPr>
              <a:defRPr sz="2400">
                <a:solidFill>
                  <a:schemeClr val="tx2"/>
                </a:solidFill>
                <a:latin typeface="Times New Roman" pitchFamily="1" charset="0"/>
                <a:ea typeface="Times New Roman" pitchFamily="1" charset="0"/>
                <a:cs typeface="Times New Roman" pitchFamily="1" charset="0"/>
              </a:defRPr>
            </a:pPr>
            <a:r>
              <a:t>The book of Proverbs is filled with metaphors. “A continual dropping in a very rainy day and a contentious woman are alike” (Pr. 27:15).</a:t>
            </a:r>
          </a:p>
          <a:p>
            <a:pPr>
              <a:defRPr sz="2400">
                <a:solidFill>
                  <a:schemeClr val="tx2"/>
                </a:solidFill>
                <a:latin typeface="Times New Roman" pitchFamily="1" charset="0"/>
                <a:ea typeface="Times New Roman" pitchFamily="1" charset="0"/>
                <a:cs typeface="Times New Roman" pitchFamily="1" charset="0"/>
              </a:defRPr>
            </a:pPr>
            <a:r>
              <a:t>Revelation 1 -- “like wool” (v. 14), “white as snow” (v. 14), “as a flame of fire” (v. 14), “like unto fine brass” (v. 15), “as the sound of many waters” (v. 15), “as the sun </a:t>
            </a:r>
            <a:r>
              <a:t>shineth in his strength” (v. 16).</a:t>
            </a:r>
          </a:p>
          <a:p>
            <a:pPr>
              <a:defRPr sz="2400">
                <a:solidFill>
                  <a:schemeClr val="tx2"/>
                </a:solidFill>
                <a:latin typeface="Times New Roman" pitchFamily="1" charset="0"/>
                <a:ea typeface="Times New Roman" pitchFamily="1" charset="0"/>
                <a:cs typeface="Times New Roman" pitchFamily="1" charset="0"/>
              </a:defRPr>
            </a:pPr>
          </a:p>
        </p:txBody>
      </p:sp>
    </p:spTree>
  </p:cSld>
  <p:clrMapOvr>
    <a:masterClrMapping/>
  </p:clrMapOvr>
  <p:timing>
    <p:tnLst>
      <p:par>
        <p:cTn id="1" dur="indefinite" restart="never" nodeType="tmRoot"/>
      </p:par>
    </p:tnLst>
  </p:timing>
</p:sld>
</file>

<file path=ppt/slides/slide14.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Textbox1"/>
          <p:cNvSpPr txBox="1">
            <a:extLst>
              <a:ext uri="smNativeData">
                <pr:smNativeData xmlns:pr="smNativeData" val="SMDATA_13_LsdAYhMAAAAlAAAAEg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AAAAAEA4AAAwKgAAEAAAACYAAAAIAAAA//////////8="/>
              </a:ext>
            </a:extLst>
          </p:cNvSpPr>
          <p:nvPr/>
        </p:nvSpPr>
        <p:spPr>
          <a:xfrm>
            <a:off x="0" y="0"/>
            <a:ext cx="9144000" cy="6858000"/>
          </a:xfrm>
          <a:prstGeom prst="rect">
            <a:avLst/>
          </a:prstGeom>
          <a:noFill/>
          <a:ln>
            <a:noFill/>
          </a:ln>
          <a:effectLst/>
        </p:spPr>
        <p:txBody>
          <a:bodyPr vert="horz" wrap="square" numCol="1" spcCol="215900" anchor="t"/>
          <a:lstStyle/>
          <a:p>
            <a:pPr algn="ctr">
              <a:defRPr sz="3600">
                <a:solidFill>
                  <a:schemeClr val="tx2"/>
                </a:solidFill>
                <a:latin typeface="Times New Roman" pitchFamily="1" charset="0"/>
                <a:ea typeface="Times New Roman" pitchFamily="1" charset="0"/>
                <a:cs typeface="Times New Roman" pitchFamily="1" charset="0"/>
              </a:defRPr>
            </a:pPr>
            <a:r>
              <a:t>Prophets</a:t>
            </a:r>
          </a:p>
          <a:p>
            <a:pPr>
              <a:defRPr sz="800">
                <a:solidFill>
                  <a:schemeClr val="tx2"/>
                </a:solidFill>
                <a:latin typeface="Times New Roman" pitchFamily="1" charset="0"/>
                <a:ea typeface="Times New Roman" pitchFamily="1" charset="0"/>
                <a:cs typeface="Times New Roman" pitchFamily="1" charset="0"/>
              </a:defRPr>
            </a:pPr>
          </a:p>
          <a:p>
            <a:pPr>
              <a:defRPr sz="3000">
                <a:solidFill>
                  <a:schemeClr val="tx2"/>
                </a:solidFill>
                <a:latin typeface="Times New Roman" pitchFamily="1" charset="0"/>
                <a:ea typeface="Times New Roman" pitchFamily="1" charset="0"/>
                <a:cs typeface="Times New Roman" pitchFamily="1" charset="0"/>
              </a:defRPr>
            </a:pPr>
            <a:r>
              <a:t>Metonymy: </a:t>
            </a:r>
            <a:r>
              <a:rPr sz="2800"/>
              <a:t>“When one noun is substituted for another noun; when cause is substituted for effect; or, when something is substituted for attributes or attainments.” “A related thing stands for the thing itself.”</a:t>
            </a:r>
            <a:endParaRPr sz="2800"/>
          </a:p>
          <a:p>
            <a:pPr>
              <a:defRPr sz="2400">
                <a:solidFill>
                  <a:schemeClr val="tx2"/>
                </a:solidFill>
                <a:latin typeface="Times New Roman" pitchFamily="1" charset="0"/>
                <a:ea typeface="Times New Roman" pitchFamily="1" charset="0"/>
                <a:cs typeface="Times New Roman" pitchFamily="1" charset="0"/>
              </a:defRPr>
            </a:pPr>
            <a:r>
              <a:t>“crown” signifies the king and kingdom (La. 5:16)</a:t>
            </a:r>
          </a:p>
          <a:p>
            <a:pPr>
              <a:defRPr sz="2400">
                <a:solidFill>
                  <a:schemeClr val="tx2"/>
                </a:solidFill>
                <a:latin typeface="Times New Roman" pitchFamily="1" charset="0"/>
                <a:ea typeface="Times New Roman" pitchFamily="1" charset="0"/>
                <a:cs typeface="Times New Roman" pitchFamily="1" charset="0"/>
              </a:defRPr>
            </a:pPr>
            <a:r>
              <a:t>“two nations are in thy womb” (Ge. 25:23)</a:t>
            </a:r>
          </a:p>
          <a:p>
            <a:pPr>
              <a:defRPr sz="2400">
                <a:solidFill>
                  <a:schemeClr val="tx2"/>
                </a:solidFill>
                <a:latin typeface="Times New Roman" pitchFamily="1" charset="0"/>
                <a:ea typeface="Times New Roman" pitchFamily="1" charset="0"/>
                <a:cs typeface="Times New Roman" pitchFamily="1" charset="0"/>
              </a:defRPr>
            </a:pPr>
            <a:r>
              <a:t>“Jacob have I loved, but Esau have I hated” (</a:t>
            </a:r>
            <a:r>
              <a:t>Ro. 9:13) signifies their offspring</a:t>
            </a:r>
          </a:p>
          <a:p>
            <a:pPr>
              <a:defRPr sz="2400">
                <a:solidFill>
                  <a:schemeClr val="tx2"/>
                </a:solidFill>
                <a:latin typeface="Times New Roman" pitchFamily="1" charset="0"/>
                <a:ea typeface="Times New Roman" pitchFamily="1" charset="0"/>
                <a:cs typeface="Times New Roman" pitchFamily="1" charset="0"/>
              </a:defRPr>
            </a:pPr>
            <a:r>
              <a:t>“throne” signifies kingship and kingdom (1 Ch. 17:12)</a:t>
            </a:r>
          </a:p>
          <a:p>
            <a:pPr>
              <a:defRPr sz="2400">
                <a:solidFill>
                  <a:schemeClr val="tx2"/>
                </a:solidFill>
                <a:latin typeface="Times New Roman" pitchFamily="1" charset="0"/>
                <a:ea typeface="Times New Roman" pitchFamily="1" charset="0"/>
                <a:cs typeface="Times New Roman" pitchFamily="1" charset="0"/>
              </a:defRPr>
            </a:pPr>
            <a:r>
              <a:t>“ears” and “eyes” signify understanding (</a:t>
            </a:r>
            <a:r>
              <a:t>Isa. 6:10)</a:t>
            </a:r>
          </a:p>
          <a:p>
            <a:pPr>
              <a:defRPr sz="2400">
                <a:solidFill>
                  <a:schemeClr val="tx2"/>
                </a:solidFill>
                <a:latin typeface="Times New Roman" pitchFamily="1" charset="0"/>
                <a:ea typeface="Times New Roman" pitchFamily="1" charset="0"/>
                <a:cs typeface="Times New Roman" pitchFamily="1" charset="0"/>
              </a:defRPr>
            </a:pPr>
            <a:r>
              <a:t>“mine eyes have seen thy salvation” (Lu. 2:29-30)</a:t>
            </a:r>
          </a:p>
          <a:p>
            <a:pPr>
              <a:defRPr sz="2400">
                <a:solidFill>
                  <a:schemeClr val="tx2"/>
                </a:solidFill>
                <a:latin typeface="Times New Roman" pitchFamily="1" charset="0"/>
                <a:ea typeface="Times New Roman" pitchFamily="1" charset="0"/>
                <a:cs typeface="Times New Roman" pitchFamily="1" charset="0"/>
              </a:defRPr>
            </a:pPr>
            <a:r>
              <a:t>“this cup is the new testament in my blood” (Lu. 22:20)</a:t>
            </a:r>
          </a:p>
          <a:p>
            <a:pPr>
              <a:defRPr sz="2400">
                <a:solidFill>
                  <a:schemeClr val="tx2"/>
                </a:solidFill>
                <a:latin typeface="Times New Roman" pitchFamily="1" charset="0"/>
                <a:ea typeface="Times New Roman" pitchFamily="1" charset="0"/>
                <a:cs typeface="Times New Roman" pitchFamily="1" charset="0"/>
              </a:defRPr>
            </a:pPr>
            <a:r>
              <a:t>“cup” signifies the drinking of the juice in the Lord’s Supper (1 Co. 11:26)</a:t>
            </a:r>
          </a:p>
          <a:p>
            <a:pPr>
              <a:defRPr sz="2400">
                <a:solidFill>
                  <a:schemeClr val="tx2"/>
                </a:solidFill>
                <a:latin typeface="Times New Roman" pitchFamily="1" charset="0"/>
                <a:ea typeface="Times New Roman" pitchFamily="1" charset="0"/>
                <a:cs typeface="Times New Roman" pitchFamily="1" charset="0"/>
              </a:defRPr>
            </a:pPr>
            <a:r>
              <a:t>“Moses and the prophets” signify the Old Testament (Lu. 16:29)</a:t>
            </a:r>
          </a:p>
          <a:p>
            <a:pPr>
              <a:defRPr sz="2400">
                <a:solidFill>
                  <a:schemeClr val="tx2"/>
                </a:solidFill>
                <a:latin typeface="Times New Roman" pitchFamily="1" charset="0"/>
                <a:ea typeface="Times New Roman" pitchFamily="1" charset="0"/>
                <a:cs typeface="Times New Roman" pitchFamily="1" charset="0"/>
              </a:defRPr>
            </a:pPr>
            <a:r>
              <a:t>“bearing the sword” signifies capital punishment (</a:t>
            </a:r>
            <a:r>
              <a:t>Ro. 13:4)</a:t>
            </a:r>
          </a:p>
          <a:p>
            <a:pPr>
              <a:defRPr sz="2400">
                <a:latin typeface="Times New Roman" pitchFamily="1" charset="0"/>
                <a:ea typeface="Times New Roman" pitchFamily="1" charset="0"/>
                <a:cs typeface="Times New Roman" pitchFamily="1" charset="0"/>
              </a:defRPr>
            </a:pPr>
          </a:p>
        </p:txBody>
      </p:sp>
    </p:spTree>
  </p:cSld>
  <p:clrMapOvr>
    <a:masterClrMapping/>
  </p:clrMapOvr>
  <p:timing>
    <p:tnLst>
      <p:par>
        <p:cTn id="1" dur="indefinite" restart="never" nodeType="tmRoot"/>
      </p:par>
    </p:tnLst>
  </p:timing>
</p:sld>
</file>

<file path=ppt/slides/slide15.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Textbox1"/>
          <p:cNvSpPr txBox="1">
            <a:extLst>
              <a:ext uri="smNativeData">
                <pr:smNativeData xmlns:pr="smNativeData" val="SMDATA_13_LsdAYhMAAAAlAAAAEg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D/////AAAAAEA4AAAwKgAAEAAAACYAAAAIAAAA//////////8="/>
              </a:ext>
            </a:extLst>
          </p:cNvSpPr>
          <p:nvPr/>
        </p:nvSpPr>
        <p:spPr>
          <a:xfrm>
            <a:off x="-635" y="0"/>
            <a:ext cx="9144635" cy="6858000"/>
          </a:xfrm>
          <a:prstGeom prst="rect">
            <a:avLst/>
          </a:prstGeom>
          <a:noFill/>
          <a:ln>
            <a:noFill/>
          </a:ln>
          <a:effectLst/>
        </p:spPr>
        <p:txBody>
          <a:bodyPr vert="horz" wrap="square" numCol="1" spcCol="215900" anchor="t"/>
          <a:lstStyle/>
          <a:p>
            <a:pPr algn="ctr">
              <a:defRPr sz="3600">
                <a:solidFill>
                  <a:schemeClr val="tx2"/>
                </a:solidFill>
                <a:latin typeface="Times New Roman" pitchFamily="1" charset="0"/>
                <a:ea typeface="Times New Roman" pitchFamily="1" charset="0"/>
                <a:cs typeface="Times New Roman" pitchFamily="1" charset="0"/>
              </a:defRPr>
            </a:pPr>
            <a:r>
              <a:t>Prophets</a:t>
            </a:r>
          </a:p>
          <a:p>
            <a:pPr>
              <a:defRPr sz="3000">
                <a:solidFill>
                  <a:schemeClr val="tx2"/>
                </a:solidFill>
                <a:latin typeface="Times New Roman" pitchFamily="1" charset="0"/>
                <a:ea typeface="Times New Roman" pitchFamily="1" charset="0"/>
                <a:cs typeface="Times New Roman" pitchFamily="1" charset="0"/>
              </a:defRPr>
            </a:pPr>
            <a:r>
              <a:t>Synecdoche (</a:t>
            </a:r>
            <a:r>
              <a:t>si-nek-duh-kee): </a:t>
            </a:r>
            <a:r>
              <a:rPr sz="2800"/>
              <a:t>The part is put for the whole or the whole for the part</a:t>
            </a:r>
            <a:endParaRPr sz="2800"/>
          </a:p>
          <a:p>
            <a:pPr>
              <a:defRPr sz="2400">
                <a:solidFill>
                  <a:schemeClr val="tx2"/>
                </a:solidFill>
                <a:latin typeface="Times New Roman" pitchFamily="1" charset="0"/>
                <a:ea typeface="Times New Roman" pitchFamily="1" charset="0"/>
                <a:cs typeface="Times New Roman" pitchFamily="1" charset="0"/>
              </a:defRPr>
            </a:pPr>
            <a:r>
              <a:t>“then shall ye bring down my gray hairs with sorrow to the grave” (Ge. 42:38)</a:t>
            </a:r>
          </a:p>
          <a:p>
            <a:pPr>
              <a:defRPr sz="2400">
                <a:solidFill>
                  <a:schemeClr val="tx2"/>
                </a:solidFill>
                <a:latin typeface="Times New Roman" pitchFamily="1" charset="0"/>
                <a:ea typeface="Times New Roman" pitchFamily="1" charset="0"/>
                <a:cs typeface="Times New Roman" pitchFamily="1" charset="0"/>
              </a:defRPr>
            </a:pPr>
            <a:r>
              <a:t>“clean hands” signifies righteous living (</a:t>
            </a:r>
            <a:r>
              <a:t>Ps. 24:4).</a:t>
            </a:r>
          </a:p>
          <a:p>
            <a:pPr>
              <a:defRPr sz="2400">
                <a:solidFill>
                  <a:schemeClr val="tx2"/>
                </a:solidFill>
                <a:latin typeface="Times New Roman" pitchFamily="1" charset="0"/>
                <a:ea typeface="Times New Roman" pitchFamily="1" charset="0"/>
                <a:cs typeface="Times New Roman" pitchFamily="1" charset="0"/>
              </a:defRPr>
            </a:pPr>
            <a:r>
              <a:t>“tongue” signifies a lying person (</a:t>
            </a:r>
            <a:r>
              <a:t>Ps. 52:4)</a:t>
            </a:r>
          </a:p>
          <a:p>
            <a:pPr>
              <a:defRPr sz="2400">
                <a:solidFill>
                  <a:schemeClr val="tx2"/>
                </a:solidFill>
                <a:latin typeface="Times New Roman" pitchFamily="1" charset="0"/>
                <a:ea typeface="Times New Roman" pitchFamily="1" charset="0"/>
                <a:cs typeface="Times New Roman" pitchFamily="1" charset="0"/>
              </a:defRPr>
            </a:pPr>
            <a:r>
              <a:t>“hand” refers to God’s actions (</a:t>
            </a:r>
            <a:r>
              <a:t>Ps. 109:27).</a:t>
            </a:r>
          </a:p>
          <a:p>
            <a:pPr>
              <a:defRPr sz="2400">
                <a:solidFill>
                  <a:schemeClr val="tx2"/>
                </a:solidFill>
                <a:latin typeface="Times New Roman" pitchFamily="1" charset="0"/>
                <a:ea typeface="Times New Roman" pitchFamily="1" charset="0"/>
                <a:cs typeface="Times New Roman" pitchFamily="1" charset="0"/>
              </a:defRPr>
            </a:pPr>
            <a:r>
              <a:t>“hoary head” signifies old age (Pr. 16:31).</a:t>
            </a:r>
          </a:p>
          <a:p>
            <a:pPr>
              <a:defRPr sz="2400">
                <a:solidFill>
                  <a:schemeClr val="tx2"/>
                </a:solidFill>
                <a:latin typeface="Times New Roman" pitchFamily="1" charset="0"/>
                <a:ea typeface="Times New Roman" pitchFamily="1" charset="0"/>
                <a:cs typeface="Times New Roman" pitchFamily="1" charset="0"/>
              </a:defRPr>
            </a:pPr>
            <a:r>
              <a:t>“wheels” signifies chariots (Is. 5:28)</a:t>
            </a:r>
          </a:p>
          <a:p>
            <a:pPr>
              <a:defRPr sz="2400">
                <a:solidFill>
                  <a:schemeClr val="tx2"/>
                </a:solidFill>
                <a:latin typeface="Times New Roman" pitchFamily="1" charset="0"/>
                <a:ea typeface="Times New Roman" pitchFamily="1" charset="0"/>
                <a:cs typeface="Times New Roman" pitchFamily="1" charset="0"/>
              </a:defRPr>
            </a:pPr>
            <a:r>
              <a:t>“sword” signifies war (</a:t>
            </a:r>
            <a:r>
              <a:t>Isa. 51:19; </a:t>
            </a:r>
            <a:r>
              <a:t>Jer. 14:13).</a:t>
            </a:r>
          </a:p>
          <a:p>
            <a:pPr>
              <a:defRPr sz="2400">
                <a:solidFill>
                  <a:schemeClr val="tx2"/>
                </a:solidFill>
                <a:latin typeface="Times New Roman" pitchFamily="1" charset="0"/>
                <a:ea typeface="Times New Roman" pitchFamily="1" charset="0"/>
                <a:cs typeface="Times New Roman" pitchFamily="1" charset="0"/>
              </a:defRPr>
            </a:pPr>
            <a:r>
              <a:t>“sword” and “bow” and “arrows” signify God’s judgment (</a:t>
            </a:r>
            <a:r>
              <a:t>Ps. 71:12-13).</a:t>
            </a:r>
          </a:p>
          <a:p>
            <a:pPr>
              <a:defRPr sz="2400">
                <a:solidFill>
                  <a:schemeClr val="tx2"/>
                </a:solidFill>
                <a:latin typeface="Times New Roman" pitchFamily="1" charset="0"/>
                <a:ea typeface="Times New Roman" pitchFamily="1" charset="0"/>
                <a:cs typeface="Times New Roman" pitchFamily="1" charset="0"/>
              </a:defRPr>
            </a:pPr>
            <a:r>
              <a:t>“flesh and blood” signifies man (Mt. 16:17).</a:t>
            </a:r>
          </a:p>
          <a:p>
            <a:pPr>
              <a:defRPr sz="2400">
                <a:solidFill>
                  <a:schemeClr val="tx2"/>
                </a:solidFill>
                <a:latin typeface="Times New Roman" pitchFamily="1" charset="0"/>
                <a:ea typeface="Times New Roman" pitchFamily="1" charset="0"/>
                <a:cs typeface="Times New Roman" pitchFamily="1" charset="0"/>
              </a:defRPr>
            </a:pPr>
            <a:r>
              <a:t>“Jacob” signifies and stands for Israel (</a:t>
            </a:r>
            <a:r>
              <a:t>Jer. 10:16).</a:t>
            </a:r>
          </a:p>
          <a:p>
            <a:pPr>
              <a:defRPr sz="2400">
                <a:solidFill>
                  <a:schemeClr val="tx2"/>
                </a:solidFill>
                <a:latin typeface="Times New Roman" pitchFamily="1" charset="0"/>
                <a:ea typeface="Times New Roman" pitchFamily="1" charset="0"/>
                <a:cs typeface="Times New Roman" pitchFamily="1" charset="0"/>
              </a:defRPr>
            </a:pPr>
            <a:r>
              <a:t>“Ephraim” signifies northern Israel (Hos. 11:12).</a:t>
            </a:r>
          </a:p>
          <a:p>
            <a:pPr>
              <a:defRPr sz="2400">
                <a:solidFill>
                  <a:schemeClr val="tx2"/>
                </a:solidFill>
                <a:latin typeface="Times New Roman" pitchFamily="1" charset="0"/>
                <a:ea typeface="Times New Roman" pitchFamily="1" charset="0"/>
                <a:cs typeface="Times New Roman" pitchFamily="1" charset="0"/>
              </a:defRPr>
            </a:pPr>
            <a:r>
              <a:t>“way of Cain,” “error of </a:t>
            </a:r>
            <a:r>
              <a:t>Balaam,” “gainsaying of </a:t>
            </a:r>
            <a:r>
              <a:t>Korah” (Jude 1:11) refer to the chief characteristic of these men.</a:t>
            </a:r>
          </a:p>
        </p:txBody>
      </p:sp>
    </p:spTree>
  </p:cSld>
  <p:clrMapOvr>
    <a:masterClrMapping/>
  </p:clrMapOvr>
  <p:timing>
    <p:tnLst>
      <p:par>
        <p:cTn id="1" dur="indefinite" restart="never" nodeType="tmRoot"/>
      </p:par>
    </p:tnLst>
  </p:timing>
</p:sld>
</file>

<file path=ppt/slides/slide16.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Textbox1"/>
          <p:cNvSpPr txBox="1">
            <a:extLst>
              <a:ext uri="smNativeData">
                <pr:smNativeData xmlns:pr="smNativeData" val="SMDATA_13_LsdAYhMAAAAlAAAAEg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D//////////0A4AAAwKgAAEAAAACYAAAAIAAAA//////////8="/>
              </a:ext>
            </a:extLst>
          </p:cNvSpPr>
          <p:nvPr/>
        </p:nvSpPr>
        <p:spPr>
          <a:xfrm>
            <a:off x="-635" y="-635"/>
            <a:ext cx="9144635" cy="6858635"/>
          </a:xfrm>
          <a:prstGeom prst="rect">
            <a:avLst/>
          </a:prstGeom>
          <a:noFill/>
          <a:ln>
            <a:noFill/>
          </a:ln>
          <a:effectLst/>
        </p:spPr>
        <p:txBody>
          <a:bodyPr vert="horz" wrap="square" numCol="1" spcCol="215900" anchor="t"/>
          <a:lstStyle/>
          <a:p>
            <a:pPr/>
          </a:p>
          <a:p>
            <a:pPr algn="ctr">
              <a:defRPr sz="3600">
                <a:solidFill>
                  <a:schemeClr val="tx2"/>
                </a:solidFill>
                <a:latin typeface="Times New Roman" pitchFamily="1" charset="0"/>
                <a:ea typeface="Times New Roman" pitchFamily="1" charset="0"/>
                <a:cs typeface="Times New Roman" pitchFamily="1" charset="0"/>
              </a:defRPr>
            </a:pPr>
            <a:r>
              <a:t>Prophets</a:t>
            </a:r>
          </a:p>
          <a:p>
            <a:pPr/>
          </a:p>
          <a:p>
            <a:pPr>
              <a:defRPr sz="3000">
                <a:solidFill>
                  <a:schemeClr val="tx2"/>
                </a:solidFill>
                <a:latin typeface="Times New Roman" pitchFamily="1" charset="0"/>
                <a:ea typeface="Times New Roman" pitchFamily="1" charset="0"/>
                <a:cs typeface="Times New Roman" pitchFamily="1" charset="0"/>
              </a:defRPr>
            </a:pPr>
            <a:r>
              <a:t>Personification: Speaking of inanimate objects or things as if they were animate</a:t>
            </a:r>
          </a:p>
          <a:p>
            <a:pPr>
              <a:defRPr sz="3000">
                <a:solidFill>
                  <a:schemeClr val="tx2"/>
                </a:solidFill>
                <a:latin typeface="Times New Roman" pitchFamily="1" charset="0"/>
                <a:ea typeface="Times New Roman" pitchFamily="1" charset="0"/>
                <a:cs typeface="Times New Roman" pitchFamily="1" charset="0"/>
              </a:defRPr>
            </a:pPr>
          </a:p>
          <a:p>
            <a:pPr>
              <a:defRPr sz="2400">
                <a:solidFill>
                  <a:schemeClr val="tx2"/>
                </a:solidFill>
                <a:latin typeface="Times New Roman" pitchFamily="1" charset="0"/>
                <a:ea typeface="Times New Roman" pitchFamily="1" charset="0"/>
                <a:cs typeface="Times New Roman" pitchFamily="1" charset="0"/>
              </a:defRPr>
            </a:pPr>
            <a:r>
              <a:t>“the hills shall break forth into singing, and all the trees of the field shall clap their hands” (</a:t>
            </a:r>
            <a:r>
              <a:t>Isa. 55:12)</a:t>
            </a:r>
          </a:p>
          <a:p>
            <a:pPr>
              <a:defRPr sz="2400">
                <a:solidFill>
                  <a:schemeClr val="tx2"/>
                </a:solidFill>
                <a:latin typeface="Times New Roman" pitchFamily="1" charset="0"/>
                <a:ea typeface="Times New Roman" pitchFamily="1" charset="0"/>
                <a:cs typeface="Times New Roman" pitchFamily="1" charset="0"/>
              </a:defRPr>
            </a:pPr>
            <a:r>
              <a:t>“the earth opened her mouth” (Nu. 16:32)</a:t>
            </a:r>
          </a:p>
          <a:p>
            <a:pPr>
              <a:defRPr sz="2400">
                <a:solidFill>
                  <a:schemeClr val="tx2"/>
                </a:solidFill>
                <a:latin typeface="Times New Roman" pitchFamily="1" charset="0"/>
                <a:ea typeface="Times New Roman" pitchFamily="1" charset="0"/>
                <a:cs typeface="Times New Roman" pitchFamily="1" charset="0"/>
              </a:defRPr>
            </a:pPr>
            <a:r>
              <a:t>“When Israel went out of Egypt ... the sea saw it, and fled ... the mountains skipped like rams” (</a:t>
            </a:r>
            <a:r>
              <a:t>Ps. 114:1-4)</a:t>
            </a:r>
          </a:p>
          <a:p>
            <a:pPr>
              <a:defRPr sz="2400">
                <a:solidFill>
                  <a:schemeClr val="tx2"/>
                </a:solidFill>
                <a:latin typeface="Times New Roman" pitchFamily="1" charset="0"/>
                <a:ea typeface="Times New Roman" pitchFamily="1" charset="0"/>
                <a:cs typeface="Times New Roman" pitchFamily="1" charset="0"/>
              </a:defRPr>
            </a:pPr>
            <a:r>
              <a:t>“the land </a:t>
            </a:r>
            <a:r>
              <a:t>mourneth (Joe. 1:10)</a:t>
            </a:r>
          </a:p>
          <a:p>
            <a:pPr>
              <a:defRPr sz="2400">
                <a:solidFill>
                  <a:schemeClr val="tx2"/>
                </a:solidFill>
                <a:latin typeface="Times New Roman" pitchFamily="1" charset="0"/>
                <a:ea typeface="Times New Roman" pitchFamily="1" charset="0"/>
                <a:cs typeface="Times New Roman" pitchFamily="1" charset="0"/>
              </a:defRPr>
            </a:pPr>
            <a:r>
              <a:t>“prophesy unto the mountains of Israel” (</a:t>
            </a:r>
            <a:r>
              <a:t>Eze. 36:1)</a:t>
            </a:r>
          </a:p>
          <a:p>
            <a:pPr>
              <a:defRPr sz="2400">
                <a:solidFill>
                  <a:schemeClr val="tx2"/>
                </a:solidFill>
                <a:latin typeface="Times New Roman" pitchFamily="1" charset="0"/>
                <a:ea typeface="Times New Roman" pitchFamily="1" charset="0"/>
                <a:cs typeface="Times New Roman" pitchFamily="1" charset="0"/>
              </a:defRPr>
            </a:pPr>
            <a:r>
              <a:t>“the mountains saw thee, and they trembled” (</a:t>
            </a:r>
            <a:r>
              <a:t>Hab. 3:10)</a:t>
            </a:r>
          </a:p>
          <a:p>
            <a:pPr>
              <a:defRPr sz="2400">
                <a:solidFill>
                  <a:schemeClr val="tx2"/>
                </a:solidFill>
                <a:latin typeface="Times New Roman" pitchFamily="1" charset="0"/>
                <a:ea typeface="Times New Roman" pitchFamily="1" charset="0"/>
                <a:cs typeface="Times New Roman" pitchFamily="1" charset="0"/>
              </a:defRPr>
            </a:pPr>
            <a:r>
              <a:t>“death” is addressed as an animate thing (1 Co. 15:55)</a:t>
            </a:r>
          </a:p>
        </p:txBody>
      </p:sp>
    </p:spTree>
  </p:cSld>
  <p:clrMapOvr>
    <a:masterClrMapping/>
  </p:clrMapOvr>
  <p:timing>
    <p:tnLst>
      <p:par>
        <p:cTn id="1" dur="indefinite" restart="never" nodeType="tmRoot"/>
      </p:par>
    </p:tnLst>
  </p:timing>
</p:sld>
</file>

<file path=ppt/slides/slide17.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Textbox1"/>
          <p:cNvSpPr txBox="1">
            <a:extLst>
              <a:ext uri="smNativeData">
                <pr:smNativeData xmlns:pr="smNativeData" val="SMDATA_13_LsdAYhMAAAAlAAAAEg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E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BAAAA/////0E4AAAwKgAAEAAAACYAAAAIAAAA//////////8="/>
              </a:ext>
            </a:extLst>
          </p:cNvSpPr>
          <p:nvPr/>
        </p:nvSpPr>
        <p:spPr>
          <a:xfrm>
            <a:off x="635" y="-635"/>
            <a:ext cx="9144000" cy="6858635"/>
          </a:xfrm>
          <a:prstGeom prst="rect">
            <a:avLst/>
          </a:prstGeom>
          <a:noFill/>
          <a:ln>
            <a:noFill/>
          </a:ln>
          <a:effectLst/>
        </p:spPr>
        <p:txBody>
          <a:bodyPr vert="horz" wrap="square" numCol="1" spcCol="215900" anchor="t"/>
          <a:lstStyle/>
          <a:p>
            <a:pPr/>
          </a:p>
          <a:p>
            <a:pPr algn="ctr">
              <a:defRPr sz="3600">
                <a:solidFill>
                  <a:schemeClr val="tx2"/>
                </a:solidFill>
                <a:latin typeface="Times New Roman" pitchFamily="1" charset="0"/>
                <a:ea typeface="Times New Roman" pitchFamily="1" charset="0"/>
                <a:cs typeface="Times New Roman" pitchFamily="1" charset="0"/>
              </a:defRPr>
            </a:pPr>
            <a:r>
              <a:t>Prophets</a:t>
            </a:r>
          </a:p>
          <a:p>
            <a:pPr/>
          </a:p>
          <a:p>
            <a:pPr>
              <a:defRPr sz="3000">
                <a:solidFill>
                  <a:schemeClr val="tx2"/>
                </a:solidFill>
                <a:latin typeface="Times New Roman" pitchFamily="1" charset="0"/>
                <a:ea typeface="Times New Roman" pitchFamily="1" charset="0"/>
                <a:cs typeface="Times New Roman" pitchFamily="1" charset="0"/>
              </a:defRPr>
            </a:pPr>
            <a:r>
              <a:t>Hyperbole: </a:t>
            </a:r>
            <a:r>
              <a:rPr sz="2800"/>
              <a:t>An exaggeration used for emphasis </a:t>
            </a:r>
            <a:endParaRPr sz="2800"/>
          </a:p>
          <a:p>
            <a:pPr>
              <a:defRPr sz="2200">
                <a:solidFill>
                  <a:schemeClr val="tx2"/>
                </a:solidFill>
                <a:latin typeface="Times New Roman" pitchFamily="1" charset="0"/>
                <a:ea typeface="Times New Roman" pitchFamily="1" charset="0"/>
                <a:cs typeface="Times New Roman" pitchFamily="1" charset="0"/>
              </a:defRPr>
            </a:pPr>
            <a:r>
              <a:t>“the cities are great and walled up to heaven” (</a:t>
            </a:r>
            <a:r>
              <a:t>De. 1:28)</a:t>
            </a:r>
          </a:p>
          <a:p>
            <a:pPr>
              <a:defRPr sz="2200">
                <a:solidFill>
                  <a:schemeClr val="tx2"/>
                </a:solidFill>
                <a:latin typeface="Times New Roman" pitchFamily="1" charset="0"/>
                <a:ea typeface="Times New Roman" pitchFamily="1" charset="0"/>
                <a:cs typeface="Times New Roman" pitchFamily="1" charset="0"/>
              </a:defRPr>
            </a:pPr>
            <a:r>
              <a:t>“every one could sling stones at a hair breadth, and not miss” (</a:t>
            </a:r>
            <a:r>
              <a:t>Jud. 20:16)</a:t>
            </a:r>
          </a:p>
          <a:p>
            <a:pPr>
              <a:defRPr sz="2200">
                <a:solidFill>
                  <a:schemeClr val="tx2"/>
                </a:solidFill>
                <a:latin typeface="Times New Roman" pitchFamily="1" charset="0"/>
                <a:ea typeface="Times New Roman" pitchFamily="1" charset="0"/>
                <a:cs typeface="Times New Roman" pitchFamily="1" charset="0"/>
              </a:defRPr>
            </a:pPr>
            <a:r>
              <a:t>“If I forget thee, O Jerusalem, let my right hand forget her cunning” (</a:t>
            </a:r>
            <a:r>
              <a:t>Ps. 137:5)</a:t>
            </a:r>
          </a:p>
          <a:p>
            <a:pPr>
              <a:defRPr sz="2200">
                <a:solidFill>
                  <a:schemeClr val="tx2"/>
                </a:solidFill>
                <a:latin typeface="Times New Roman" pitchFamily="1" charset="0"/>
                <a:ea typeface="Times New Roman" pitchFamily="1" charset="0"/>
                <a:cs typeface="Times New Roman" pitchFamily="1" charset="0"/>
              </a:defRPr>
            </a:pPr>
            <a:r>
              <a:t>“Oh that mine head were waters!” (</a:t>
            </a:r>
            <a:r>
              <a:t>Jer. 9:1)</a:t>
            </a:r>
          </a:p>
          <a:p>
            <a:pPr>
              <a:defRPr sz="2200">
                <a:solidFill>
                  <a:schemeClr val="tx2"/>
                </a:solidFill>
                <a:latin typeface="Times New Roman" pitchFamily="1" charset="0"/>
                <a:ea typeface="Times New Roman" pitchFamily="1" charset="0"/>
                <a:cs typeface="Times New Roman" pitchFamily="1" charset="0"/>
              </a:defRPr>
            </a:pPr>
            <a:r>
              <a:t>“</a:t>
            </a:r>
            <a:r>
              <a:t>Tyrus ... heaped up silver as the dust” (</a:t>
            </a:r>
            <a:r>
              <a:t>Zec. 9:3)</a:t>
            </a:r>
          </a:p>
          <a:p>
            <a:pPr>
              <a:defRPr sz="2200">
                <a:solidFill>
                  <a:schemeClr val="tx2"/>
                </a:solidFill>
                <a:latin typeface="Times New Roman" pitchFamily="1" charset="0"/>
                <a:ea typeface="Times New Roman" pitchFamily="1" charset="0"/>
                <a:cs typeface="Times New Roman" pitchFamily="1" charset="0"/>
              </a:defRPr>
            </a:pPr>
            <a:r>
              <a:t>“Yea, though he live a thousand years twice told, yet hath he seen no good: do not all go to one place?” (</a:t>
            </a:r>
            <a:r>
              <a:t>Ec 6:6)</a:t>
            </a:r>
          </a:p>
          <a:p>
            <a:pPr>
              <a:defRPr sz="2200">
                <a:solidFill>
                  <a:schemeClr val="tx2"/>
                </a:solidFill>
                <a:latin typeface="Times New Roman" pitchFamily="1" charset="0"/>
                <a:ea typeface="Times New Roman" pitchFamily="1" charset="0"/>
                <a:cs typeface="Times New Roman" pitchFamily="1" charset="0"/>
              </a:defRPr>
            </a:pPr>
            <a:r>
              <a:t>“Ye mountains of </a:t>
            </a:r>
            <a:r>
              <a:t>Gilboa, let there be no dew, neither let there be rain, upon you, nor fields of offerings: for there the shield of the mighty is vilely cast away, the shield of Saul, as though he had not been anointed with oil” (2 </a:t>
            </a:r>
            <a:r>
              <a:t>Sa. 1:21).</a:t>
            </a:r>
          </a:p>
          <a:p>
            <a:pPr>
              <a:defRPr sz="2200">
                <a:solidFill>
                  <a:schemeClr val="tx2"/>
                </a:solidFill>
                <a:latin typeface="Times New Roman" pitchFamily="1" charset="0"/>
                <a:ea typeface="Times New Roman" pitchFamily="1" charset="0"/>
                <a:cs typeface="Times New Roman" pitchFamily="1" charset="0"/>
              </a:defRPr>
            </a:pPr>
            <a:r>
              <a:t>“And if thy right eye offend thee, pluck it out, and cast it from thee: for it is profitable for thee that one of thy members should perish, and not that thy whole body should be cast into hell. (Mt. 5:29). This is hyperbole to emphasize the necessity of getting saved before it is too late and of not allowing anything to hinder getting saved.</a:t>
            </a:r>
          </a:p>
        </p:txBody>
      </p:sp>
    </p:spTree>
  </p:cSld>
  <p:clrMapOvr>
    <a:masterClrMapping/>
  </p:clrMapOvr>
  <p:timing>
    <p:tnLst>
      <p:par>
        <p:cTn id="1" dur="indefinite" restart="never" nodeType="tmRoot"/>
      </p:par>
    </p:tnLst>
  </p:timing>
</p:sld>
</file>

<file path=ppt/slides/slide18.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Textbox1"/>
          <p:cNvSpPr txBox="1">
            <a:extLst>
              <a:ext uri="smNativeData">
                <pr:smNativeData xmlns:pr="smNativeData" val="SMDATA_13_LsdAYhMAAAAlAAAAEg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DN/////////w44AABlFwAAEAAAACYAAAAIAAAA//////////8="/>
              </a:ext>
            </a:extLst>
          </p:cNvSpPr>
          <p:nvPr/>
        </p:nvSpPr>
        <p:spPr>
          <a:xfrm>
            <a:off x="-32385" y="-635"/>
            <a:ext cx="9144635" cy="3803650"/>
          </a:xfrm>
          <a:prstGeom prst="rect">
            <a:avLst/>
          </a:prstGeom>
          <a:noFill/>
          <a:ln>
            <a:noFill/>
          </a:ln>
          <a:effectLst/>
        </p:spPr>
        <p:txBody>
          <a:bodyPr vert="horz" wrap="square" numCol="1" spcCol="215900" anchor="t"/>
          <a:lstStyle/>
          <a:p>
            <a:pPr algn="ctr">
              <a:defRPr sz="3600">
                <a:solidFill>
                  <a:schemeClr val="tx2"/>
                </a:solidFill>
                <a:latin typeface="Times New Roman" pitchFamily="1" charset="0"/>
                <a:ea typeface="Times New Roman" pitchFamily="1" charset="0"/>
                <a:cs typeface="Times New Roman" pitchFamily="1" charset="0"/>
              </a:defRPr>
            </a:pPr>
            <a:r>
              <a:t>Prophet</a:t>
            </a:r>
          </a:p>
          <a:p>
            <a:pPr>
              <a:defRPr sz="2400">
                <a:solidFill>
                  <a:schemeClr val="tx2"/>
                </a:solidFill>
                <a:latin typeface="Times New Roman" pitchFamily="1" charset="0"/>
                <a:ea typeface="Times New Roman" pitchFamily="1" charset="0"/>
                <a:cs typeface="Times New Roman" pitchFamily="1" charset="0"/>
              </a:defRPr>
            </a:pPr>
          </a:p>
          <a:p>
            <a:pPr>
              <a:defRPr sz="3000">
                <a:solidFill>
                  <a:schemeClr val="tx2"/>
                </a:solidFill>
                <a:latin typeface="Times New Roman" pitchFamily="1" charset="0"/>
                <a:ea typeface="Times New Roman" pitchFamily="1" charset="0"/>
                <a:cs typeface="Times New Roman" pitchFamily="1" charset="0"/>
              </a:defRPr>
            </a:pPr>
            <a:r>
              <a:t>Irony: A thought that is expressed in such a way that it has the opposite meaning</a:t>
            </a:r>
          </a:p>
          <a:p>
            <a:pPr>
              <a:defRPr sz="800">
                <a:solidFill>
                  <a:schemeClr val="tx2"/>
                </a:solidFill>
                <a:latin typeface="Times New Roman" pitchFamily="1" charset="0"/>
                <a:ea typeface="Times New Roman" pitchFamily="1" charset="0"/>
                <a:cs typeface="Times New Roman" pitchFamily="1" charset="0"/>
              </a:defRPr>
            </a:pPr>
          </a:p>
          <a:p>
            <a:pPr>
              <a:defRPr sz="2800">
                <a:solidFill>
                  <a:schemeClr val="tx2"/>
                </a:solidFill>
                <a:latin typeface="Times New Roman" pitchFamily="1" charset="0"/>
                <a:ea typeface="Times New Roman" pitchFamily="1" charset="0"/>
                <a:cs typeface="Times New Roman" pitchFamily="1" charset="0"/>
              </a:defRPr>
            </a:pPr>
            <a:r>
              <a:t>“No doubt but yet are the people, and wisdom shall die with you” (Job 12:2)</a:t>
            </a:r>
          </a:p>
          <a:p>
            <a:pPr>
              <a:defRPr sz="2800">
                <a:solidFill>
                  <a:schemeClr val="tx2"/>
                </a:solidFill>
                <a:latin typeface="Times New Roman" pitchFamily="1" charset="0"/>
                <a:ea typeface="Times New Roman" pitchFamily="1" charset="0"/>
                <a:cs typeface="Times New Roman" pitchFamily="1" charset="0"/>
              </a:defRPr>
            </a:pPr>
            <a:r>
              <a:t>“Cry aloud: for he is a god; either he is talking, or he is pursuing, or he is in a journey, or peradventure he sleepeth, and must be awaked” (1 </a:t>
            </a:r>
            <a:r>
              <a:t>Ki. 18:27)</a:t>
            </a:r>
          </a:p>
        </p:txBody>
      </p:sp>
      <p:sp>
        <p:nvSpPr>
          <p:cNvPr id="3" name="Textbox2"/>
          <p:cNvSpPr txBox="1">
            <a:extLst>
              <a:ext uri="smNativeData">
                <pr:smNativeData xmlns:pr="smNativeData" val="SMDATA_13_LsdAYhMAAAAlAAAAEg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lCiryNC/Jk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XhsAAEA4AAAwKgAAEAAAACYAAAAIAAAA//////////8="/>
              </a:ext>
            </a:extLst>
          </p:cNvSpPr>
          <p:nvPr/>
        </p:nvSpPr>
        <p:spPr>
          <a:xfrm>
            <a:off x="0" y="4448810"/>
            <a:ext cx="9144000" cy="2409190"/>
          </a:xfrm>
          <a:prstGeom prst="rect">
            <a:avLst/>
          </a:prstGeom>
          <a:noFill/>
          <a:ln>
            <a:noFill/>
          </a:ln>
          <a:effectLst/>
        </p:spPr>
        <p:txBody>
          <a:bodyPr vert="horz" wrap="square" numCol="1" spcCol="215900" anchor="t"/>
          <a:lstStyle/>
          <a:p>
            <a:pPr>
              <a:defRPr sz="3000">
                <a:solidFill>
                  <a:schemeClr val="tx2"/>
                </a:solidFill>
                <a:latin typeface="Times New Roman" pitchFamily="1" charset="0"/>
                <a:ea typeface="Times New Roman" pitchFamily="1" charset="0"/>
                <a:cs typeface="Times New Roman" pitchFamily="1" charset="0"/>
              </a:defRPr>
            </a:pPr>
            <a:r>
              <a:t>Parable or allegory: An extended simile</a:t>
            </a:r>
          </a:p>
          <a:p>
            <a:pPr>
              <a:defRPr sz="3000">
                <a:solidFill>
                  <a:schemeClr val="tx2"/>
                </a:solidFill>
                <a:latin typeface="Times New Roman" pitchFamily="1" charset="0"/>
                <a:ea typeface="Times New Roman" pitchFamily="1" charset="0"/>
                <a:cs typeface="Times New Roman" pitchFamily="1" charset="0"/>
              </a:defRPr>
            </a:pPr>
          </a:p>
          <a:p>
            <a:pPr>
              <a:defRPr sz="2800">
                <a:solidFill>
                  <a:schemeClr val="tx2"/>
                </a:solidFill>
                <a:latin typeface="Times New Roman" pitchFamily="1" charset="0"/>
                <a:ea typeface="Times New Roman" pitchFamily="1" charset="0"/>
                <a:cs typeface="Times New Roman" pitchFamily="1" charset="0"/>
              </a:defRPr>
            </a:pPr>
            <a:r>
              <a:t>The king of Babylon is likened to a great eagle (</a:t>
            </a:r>
            <a:r>
              <a:t>Eze. 17:2-3).</a:t>
            </a:r>
          </a:p>
          <a:p>
            <a:pPr>
              <a:defRPr sz="2800">
                <a:solidFill>
                  <a:schemeClr val="tx2"/>
                </a:solidFill>
                <a:latin typeface="Times New Roman" pitchFamily="1" charset="0"/>
                <a:ea typeface="Times New Roman" pitchFamily="1" charset="0"/>
                <a:cs typeface="Times New Roman" pitchFamily="1" charset="0"/>
              </a:defRPr>
            </a:pPr>
            <a:r>
              <a:t>Israel is likened to a vine (</a:t>
            </a:r>
            <a:r>
              <a:t>Ps. 80:8-13).</a:t>
            </a:r>
          </a:p>
          <a:p>
            <a:pPr>
              <a:defRPr sz="2400">
                <a:latin typeface="Times New Roman" pitchFamily="1" charset="0"/>
                <a:ea typeface="Times New Roman" pitchFamily="1" charset="0"/>
                <a:cs typeface="Times New Roman" pitchFamily="1" charset="0"/>
              </a:defRPr>
            </a:pPr>
          </a:p>
        </p:txBody>
      </p:sp>
    </p:spTree>
  </p:cSld>
  <p:clrMapOvr>
    <a:masterClrMapping/>
  </p:clrMapOvr>
  <p:timing>
    <p:tnLst>
      <p:par>
        <p:cTn id="1" dur="indefinite" restart="never" nodeType="tmRoot"/>
      </p:par>
    </p:tnLst>
  </p:timing>
</p:sld>
</file>

<file path=ppt/slides/slide19.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Textbox1"/>
          <p:cNvSpPr txBox="1">
            <a:extLst>
              <a:ext uri="smNativeData">
                <pr:smNativeData xmlns:pr="smNativeData" val="SMDATA_13_LsdAYhMAAAAlAAAAEg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BAAAAAAAAAEE4AABwGgAAEAAAACYAAAAIAAAA//////////8="/>
              </a:ext>
            </a:extLst>
          </p:cNvSpPr>
          <p:nvPr/>
        </p:nvSpPr>
        <p:spPr>
          <a:xfrm>
            <a:off x="635" y="0"/>
            <a:ext cx="9144000" cy="4297680"/>
          </a:xfrm>
          <a:prstGeom prst="rect">
            <a:avLst/>
          </a:prstGeom>
          <a:noFill/>
          <a:ln>
            <a:noFill/>
          </a:ln>
          <a:effectLst/>
        </p:spPr>
        <p:txBody>
          <a:bodyPr vert="horz" wrap="square" numCol="1" spcCol="215900" anchor="t"/>
          <a:lstStyle/>
          <a:p>
            <a:pPr algn="ctr">
              <a:defRPr sz="3600">
                <a:solidFill>
                  <a:schemeClr val="tx2"/>
                </a:solidFill>
                <a:latin typeface="Times New Roman" pitchFamily="1" charset="0"/>
                <a:ea typeface="Times New Roman" pitchFamily="1" charset="0"/>
                <a:cs typeface="Times New Roman" pitchFamily="1" charset="0"/>
              </a:defRPr>
            </a:pPr>
            <a:r>
              <a:t>Prophets</a:t>
            </a:r>
          </a:p>
          <a:p>
            <a:pPr>
              <a:defRPr sz="3000">
                <a:solidFill>
                  <a:schemeClr val="tx2"/>
                </a:solidFill>
                <a:latin typeface="Times New Roman" pitchFamily="1" charset="0"/>
                <a:ea typeface="Times New Roman" pitchFamily="1" charset="0"/>
                <a:cs typeface="Times New Roman" pitchFamily="1" charset="0"/>
              </a:defRPr>
            </a:pPr>
          </a:p>
          <a:p>
            <a:pPr>
              <a:defRPr sz="3000">
                <a:solidFill>
                  <a:schemeClr val="tx2"/>
                </a:solidFill>
                <a:latin typeface="Times New Roman" pitchFamily="1" charset="0"/>
                <a:ea typeface="Times New Roman" pitchFamily="1" charset="0"/>
                <a:cs typeface="Times New Roman" pitchFamily="1" charset="0"/>
              </a:defRPr>
            </a:pPr>
            <a:r>
              <a:t>Symbol or type: </a:t>
            </a:r>
            <a:r>
              <a:rPr sz="2800"/>
              <a:t>A material object used to illustrate spiritual truth</a:t>
            </a:r>
            <a:endParaRPr sz="2800"/>
          </a:p>
          <a:p>
            <a:pPr>
              <a:defRPr sz="2400">
                <a:solidFill>
                  <a:schemeClr val="tx2"/>
                </a:solidFill>
                <a:latin typeface="Times New Roman" pitchFamily="1" charset="0"/>
                <a:ea typeface="Times New Roman" pitchFamily="1" charset="0"/>
                <a:cs typeface="Times New Roman" pitchFamily="1" charset="0"/>
              </a:defRPr>
            </a:pPr>
            <a:r>
              <a:t>Prime examples are the tabernacle and its articles (</a:t>
            </a:r>
            <a:r>
              <a:t>e.g., the gate into the court, the altar of sacrifice, the </a:t>
            </a:r>
            <a:r>
              <a:t>laver of washing, the candlestick, the table of </a:t>
            </a:r>
            <a:r>
              <a:t>shewbread, the incense altar, the mercy seat, the ark of the covenant).</a:t>
            </a:r>
          </a:p>
          <a:p>
            <a:pPr>
              <a:defRPr sz="2400">
                <a:solidFill>
                  <a:schemeClr val="tx2"/>
                </a:solidFill>
                <a:latin typeface="Times New Roman" pitchFamily="1" charset="0"/>
                <a:ea typeface="Times New Roman" pitchFamily="1" charset="0"/>
                <a:cs typeface="Times New Roman" pitchFamily="1" charset="0"/>
              </a:defRPr>
            </a:pPr>
            <a:r>
              <a:t>Other examples are manna, the brazen serpent, and Jeremiah’s yokes (</a:t>
            </a:r>
            <a:r>
              <a:t>Jer. 27:1-8).</a:t>
            </a:r>
          </a:p>
          <a:p>
            <a:pPr/>
          </a:p>
        </p:txBody>
      </p:sp>
      <p:sp>
        <p:nvSpPr>
          <p:cNvPr id="3" name="Textbox2"/>
          <p:cNvSpPr txBox="1">
            <a:extLst>
              <a:ext uri="smNativeData">
                <pr:smNativeData xmlns:pr="smNativeData" val="SMDATA_13_LsdAYhMAAAAlAAAAEg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D/////fBoAAEA4AADvKQAAEAAAACYAAAAIAAAA//////////8="/>
              </a:ext>
            </a:extLst>
          </p:cNvSpPr>
          <p:nvPr/>
        </p:nvSpPr>
        <p:spPr>
          <a:xfrm>
            <a:off x="-635" y="4305300"/>
            <a:ext cx="9144635" cy="2511425"/>
          </a:xfrm>
          <a:prstGeom prst="rect">
            <a:avLst/>
          </a:prstGeom>
          <a:noFill/>
          <a:ln>
            <a:noFill/>
          </a:ln>
          <a:effectLst/>
        </p:spPr>
        <p:txBody>
          <a:bodyPr vert="horz" wrap="square" numCol="1" spcCol="215900" anchor="t"/>
          <a:lstStyle/>
          <a:p>
            <a:pPr>
              <a:defRPr sz="3000">
                <a:solidFill>
                  <a:schemeClr val="tx2"/>
                </a:solidFill>
                <a:latin typeface="Times New Roman" pitchFamily="1" charset="0"/>
                <a:ea typeface="Times New Roman" pitchFamily="1" charset="0"/>
                <a:cs typeface="Times New Roman" pitchFamily="1" charset="0"/>
              </a:defRPr>
            </a:pPr>
            <a:r>
              <a:t>Anthropomorphism: Human features attributed to God</a:t>
            </a:r>
          </a:p>
          <a:p>
            <a:pPr>
              <a:defRPr sz="1400">
                <a:solidFill>
                  <a:schemeClr val="tx2"/>
                </a:solidFill>
                <a:latin typeface="Times New Roman" pitchFamily="1" charset="0"/>
                <a:ea typeface="Times New Roman" pitchFamily="1" charset="0"/>
                <a:cs typeface="Times New Roman" pitchFamily="1" charset="0"/>
              </a:defRPr>
            </a:pPr>
          </a:p>
          <a:p>
            <a:pPr>
              <a:defRPr sz="2400">
                <a:solidFill>
                  <a:schemeClr val="tx2"/>
                </a:solidFill>
                <a:latin typeface="Times New Roman" pitchFamily="1" charset="0"/>
                <a:ea typeface="Times New Roman" pitchFamily="1" charset="0"/>
                <a:cs typeface="Times New Roman" pitchFamily="1" charset="0"/>
              </a:defRPr>
            </a:pPr>
            <a:r>
              <a:t>“For the eyes of the Lord are over the righteous, and his ears are open unto their prayers: but the face of the Lord is against them that do evil” (1 </a:t>
            </a:r>
            <a:r>
              <a:t>Pe. 3:12).</a:t>
            </a:r>
          </a:p>
          <a:p>
            <a:pPr>
              <a:defRPr sz="2400">
                <a:latin typeface="Times New Roman" pitchFamily="1" charset="0"/>
                <a:ea typeface="Times New Roman" pitchFamily="1" charset="0"/>
                <a:cs typeface="Times New Roman" pitchFamily="1" charset="0"/>
              </a:defRPr>
            </a:pPr>
          </a:p>
        </p:txBody>
      </p:sp>
    </p:spTree>
  </p:cSld>
  <p:clrMapOvr>
    <a:masterClrMapping/>
  </p:clrMapOvr>
  <p:timing>
    <p:tnLst>
      <p:par>
        <p:cTn id="1" dur="indefinite" restart="never" nodeType="tmRoot"/>
      </p:par>
    </p:tnLst>
  </p:timing>
</p:sld>
</file>

<file path=ppt/slides/slide2.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4BAAAAAAAAAg0AABMBQAAEAAAACYAAAAIAAAAAQAAAAAAAAA="/>
              </a:ext>
            </a:extLst>
          </p:cNvSpPr>
          <p:nvPr>
            <p:ph type="ctrTitle"/>
          </p:nvPr>
        </p:nvSpPr>
        <p:spPr>
          <a:xfrm>
            <a:off x="685800" y="0"/>
            <a:ext cx="7772400" cy="861060"/>
          </a:xfrm>
        </p:spPr>
        <p:txBody>
          <a:bodyPr/>
          <a:lstStyle/>
          <a:p>
            <a:pPr>
              <a:defRPr>
                <a:latin typeface="Times New Roman" pitchFamily="1" charset="0"/>
                <a:ea typeface="Times New Roman" pitchFamily="1" charset="0"/>
                <a:cs typeface="Times New Roman" pitchFamily="1" charset="0"/>
              </a:defRPr>
            </a:pPr>
            <a:r>
              <a:t>Prophets</a:t>
            </a:r>
          </a:p>
        </p:txBody>
      </p:sp>
      <p:sp>
        <p:nvSpPr>
          <p:cNvPr id="3" name="SlideSubtitle1"/>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TAUAAEA4AAAwKgAAEAAAACYAAAAIAAAAAQAAAAAAAAA="/>
              </a:ext>
            </a:extLst>
          </p:cNvSpPr>
          <p:nvPr>
            <p:ph type="subTitle" idx="1"/>
          </p:nvPr>
        </p:nvSpPr>
        <p:spPr>
          <a:xfrm>
            <a:off x="0" y="861060"/>
            <a:ext cx="9144000" cy="5996940"/>
          </a:xfrm>
        </p:spPr>
        <p:txBody>
          <a:bodyPr/>
          <a:lstStyle/>
          <a:p>
            <a:pPr>
              <a:defRPr sz="2800">
                <a:solidFill>
                  <a:schemeClr val="tx2"/>
                </a:solidFill>
                <a:latin typeface="Times New Roman" pitchFamily="1" charset="0"/>
                <a:ea typeface="Times New Roman" pitchFamily="1" charset="0"/>
                <a:cs typeface="Times New Roman" pitchFamily="1" charset="0"/>
              </a:defRPr>
            </a:pPr>
            <a:r>
              <a:t>Ancient Views of Prophecy and Fulfillment</a:t>
            </a:r>
          </a:p>
          <a:p>
            <a:pPr algn="l">
              <a:defRPr sz="2800">
                <a:solidFill>
                  <a:schemeClr val="tx2"/>
                </a:solidFill>
                <a:latin typeface="Times New Roman" pitchFamily="1" charset="0"/>
                <a:ea typeface="Times New Roman" pitchFamily="1" charset="0"/>
                <a:cs typeface="Times New Roman" pitchFamily="1" charset="0"/>
              </a:defRPr>
            </a:pPr>
            <a:r>
              <a:t>Five Types of Divination </a:t>
            </a:r>
          </a:p>
          <a:p>
            <a:pPr algn="l">
              <a:defRPr sz="2400">
                <a:solidFill>
                  <a:schemeClr val="tx2"/>
                </a:solidFill>
                <a:latin typeface="Times New Roman" pitchFamily="1" charset="0"/>
                <a:ea typeface="Times New Roman" pitchFamily="1" charset="0"/>
                <a:cs typeface="Times New Roman" pitchFamily="1" charset="0"/>
              </a:defRPr>
            </a:pPr>
            <a:r>
              <a:t>1. Extispicy ex·</a:t>
            </a:r>
            <a:r>
              <a:t>tis·pi·</a:t>
            </a:r>
            <a:r>
              <a:t>cy. (</a:t>
            </a:r>
            <a:r>
              <a:t>ĕks-tĭs′</a:t>
            </a:r>
            <a:r>
              <a:t>pĭ-sē) n. Divination by means of inspecting the entrails of sacrificed animals. Usually a sheep. </a:t>
            </a:r>
          </a:p>
          <a:p>
            <a:pPr algn="l">
              <a:defRPr sz="2400">
                <a:solidFill>
                  <a:schemeClr val="tx2"/>
                </a:solidFill>
                <a:latin typeface="Times New Roman" pitchFamily="1" charset="0"/>
                <a:ea typeface="Times New Roman" pitchFamily="1" charset="0"/>
                <a:cs typeface="Times New Roman" pitchFamily="1" charset="0"/>
              </a:defRPr>
            </a:pPr>
            <a:r>
              <a:t>2. Astrology [əˈ</a:t>
            </a:r>
            <a:r>
              <a:t>sträləjē]NOUN the study of the movements and relative positions of celestial bodies interpreted as having an influence on human affairs and the natural world.</a:t>
            </a:r>
          </a:p>
          <a:p>
            <a:pPr algn="l">
              <a:defRPr sz="2400">
                <a:solidFill>
                  <a:schemeClr val="tx2"/>
                </a:solidFill>
                <a:latin typeface="Times New Roman" pitchFamily="1" charset="0"/>
                <a:ea typeface="Times New Roman" pitchFamily="1" charset="0"/>
                <a:cs typeface="Times New Roman" pitchFamily="1" charset="0"/>
              </a:defRPr>
            </a:pPr>
            <a:r>
              <a:t>3. Augury [ˈ</a:t>
            </a:r>
            <a:r>
              <a:t>ôɡ(y)</a:t>
            </a:r>
            <a:r>
              <a:t>ərē] NOUN a sign of what will happen in the future; an omen. (the movements and behavior of birds) widely used by the Hittites</a:t>
            </a:r>
          </a:p>
          <a:p>
            <a:pPr algn="l">
              <a:defRPr sz="2400">
                <a:solidFill>
                  <a:schemeClr val="tx2"/>
                </a:solidFill>
                <a:latin typeface="Times New Roman" pitchFamily="1" charset="0"/>
                <a:ea typeface="Times New Roman" pitchFamily="1" charset="0"/>
                <a:cs typeface="Times New Roman" pitchFamily="1" charset="0"/>
              </a:defRPr>
            </a:pPr>
            <a:r>
              <a:t>4. K Cleromancy divination by means of casting lots. Israel used something on this order the "Urim" and "Thummim" have traditionally been understood as "light (s)" and "perfection (s)" or as "perfect light." The Urim and Thummim were a means of revelation entrusted to the high priest. No description of them is given.</a:t>
            </a:r>
          </a:p>
          <a:p>
            <a:pPr algn="l">
              <a:defRPr sz="2400">
                <a:solidFill>
                  <a:schemeClr val="tx2"/>
                </a:solidFill>
                <a:latin typeface="Times New Roman" pitchFamily="1" charset="0"/>
                <a:ea typeface="Times New Roman" pitchFamily="1" charset="0"/>
                <a:cs typeface="Times New Roman" pitchFamily="1" charset="0"/>
              </a:defRPr>
            </a:pPr>
            <a:r>
              <a:t>5. Oneiromancy Divine revelation through dreams. Jacob, Joseph, Daniel</a:t>
            </a:r>
          </a:p>
        </p:txBody>
      </p:sp>
    </p:spTree>
  </p:cSld>
  <p:clrMapOvr>
    <a:masterClrMapping/>
  </p:clrMapOvr>
  <p:timing>
    <p:tnLst>
      <p:par>
        <p:cTn id="1" dur="indefinite" restart="never" nodeType="tmRoot"/>
      </p:par>
    </p:tnLst>
  </p:timing>
</p:sld>
</file>

<file path=ppt/slides/slide20.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Textbox1"/>
          <p:cNvSpPr txBox="1">
            <a:extLst>
              <a:ext uri="smNativeData">
                <pr:smNativeData xmlns:pr="smNativeData" val="SMDATA_13_LsdAYhMAAAAlAAAAEg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AAAAAEA4AADwKQAAEAAAACYAAAAIAAAA//////////8="/>
              </a:ext>
            </a:extLst>
          </p:cNvSpPr>
          <p:nvPr/>
        </p:nvSpPr>
        <p:spPr>
          <a:xfrm>
            <a:off x="0" y="0"/>
            <a:ext cx="9144000" cy="6817360"/>
          </a:xfrm>
          <a:prstGeom prst="rect">
            <a:avLst/>
          </a:prstGeom>
          <a:noFill/>
          <a:ln>
            <a:noFill/>
          </a:ln>
          <a:effectLst/>
        </p:spPr>
        <p:txBody>
          <a:bodyPr vert="horz" wrap="square" numCol="1" spcCol="215900" anchor="t"/>
          <a:lstStyle/>
          <a:p>
            <a:pPr/>
          </a:p>
          <a:p>
            <a:pPr algn="ctr">
              <a:defRPr sz="3600">
                <a:solidFill>
                  <a:schemeClr val="tx2"/>
                </a:solidFill>
                <a:latin typeface="Times New Roman" pitchFamily="1" charset="0"/>
                <a:ea typeface="Times New Roman" pitchFamily="1" charset="0"/>
                <a:cs typeface="Times New Roman" pitchFamily="1" charset="0"/>
              </a:defRPr>
            </a:pPr>
            <a:r>
              <a:t>Prophets</a:t>
            </a:r>
          </a:p>
          <a:p>
            <a:pPr/>
          </a:p>
          <a:p>
            <a:pPr>
              <a:defRPr sz="3000">
                <a:solidFill>
                  <a:schemeClr val="tx2"/>
                </a:solidFill>
                <a:latin typeface="Times New Roman" pitchFamily="1" charset="0"/>
                <a:ea typeface="Times New Roman" pitchFamily="1" charset="0"/>
                <a:cs typeface="Times New Roman" pitchFamily="1" charset="0"/>
              </a:defRPr>
            </a:pPr>
            <a:r>
              <a:t>Paradox: A seeming contradiction</a:t>
            </a:r>
          </a:p>
          <a:p>
            <a:pPr>
              <a:defRPr sz="1000">
                <a:solidFill>
                  <a:schemeClr val="tx2"/>
                </a:solidFill>
                <a:latin typeface="Times New Roman" pitchFamily="1" charset="0"/>
                <a:ea typeface="Times New Roman" pitchFamily="1" charset="0"/>
                <a:cs typeface="Times New Roman" pitchFamily="1" charset="0"/>
              </a:defRPr>
            </a:pPr>
          </a:p>
          <a:p>
            <a:pPr>
              <a:defRPr sz="2600">
                <a:solidFill>
                  <a:schemeClr val="tx2"/>
                </a:solidFill>
                <a:latin typeface="Times New Roman" pitchFamily="1" charset="0"/>
                <a:ea typeface="Times New Roman" pitchFamily="1" charset="0"/>
                <a:cs typeface="Times New Roman" pitchFamily="1" charset="0"/>
              </a:defRPr>
            </a:pPr>
            <a:r>
              <a:t>“troubled on every side, yet not distressed” (2 Co. 4:8)</a:t>
            </a:r>
          </a:p>
          <a:p>
            <a:pPr>
              <a:defRPr sz="2600">
                <a:solidFill>
                  <a:schemeClr val="tx2"/>
                </a:solidFill>
                <a:latin typeface="Times New Roman" pitchFamily="1" charset="0"/>
                <a:ea typeface="Times New Roman" pitchFamily="1" charset="0"/>
                <a:cs typeface="Times New Roman" pitchFamily="1" charset="0"/>
              </a:defRPr>
            </a:pPr>
            <a:r>
              <a:t>“perplexed, but not in despair” (2 Co. 4:8)</a:t>
            </a:r>
          </a:p>
          <a:p>
            <a:pPr>
              <a:defRPr sz="2600">
                <a:solidFill>
                  <a:schemeClr val="tx2"/>
                </a:solidFill>
                <a:latin typeface="Times New Roman" pitchFamily="1" charset="0"/>
                <a:ea typeface="Times New Roman" pitchFamily="1" charset="0"/>
                <a:cs typeface="Times New Roman" pitchFamily="1" charset="0"/>
              </a:defRPr>
            </a:pPr>
            <a:r>
              <a:t>“persecuted, but not forsaken” (2 Co. 4:8)</a:t>
            </a:r>
          </a:p>
          <a:p>
            <a:pPr>
              <a:defRPr sz="2600">
                <a:solidFill>
                  <a:schemeClr val="tx2"/>
                </a:solidFill>
                <a:latin typeface="Times New Roman" pitchFamily="1" charset="0"/>
                <a:ea typeface="Times New Roman" pitchFamily="1" charset="0"/>
                <a:cs typeface="Times New Roman" pitchFamily="1" charset="0"/>
              </a:defRPr>
            </a:pPr>
            <a:r>
              <a:t>“cast down, but not destroyed” (2 Co. 4:9)</a:t>
            </a:r>
          </a:p>
          <a:p>
            <a:pPr>
              <a:defRPr sz="2600">
                <a:solidFill>
                  <a:schemeClr val="tx2"/>
                </a:solidFill>
                <a:latin typeface="Times New Roman" pitchFamily="1" charset="0"/>
                <a:ea typeface="Times New Roman" pitchFamily="1" charset="0"/>
                <a:cs typeface="Times New Roman" pitchFamily="1" charset="0"/>
              </a:defRPr>
            </a:pPr>
            <a:r>
              <a:t>“as sorrowful, yet </a:t>
            </a:r>
            <a:r>
              <a:t>alway rejoicing” (2 Co. 6:10)</a:t>
            </a:r>
          </a:p>
          <a:p>
            <a:pPr>
              <a:defRPr sz="2600">
                <a:solidFill>
                  <a:schemeClr val="tx2"/>
                </a:solidFill>
                <a:latin typeface="Times New Roman" pitchFamily="1" charset="0"/>
                <a:ea typeface="Times New Roman" pitchFamily="1" charset="0"/>
                <a:cs typeface="Times New Roman" pitchFamily="1" charset="0"/>
              </a:defRPr>
            </a:pPr>
            <a:r>
              <a:t>“as poor, yet making many rich” (2 Co. 6:10)</a:t>
            </a:r>
          </a:p>
          <a:p>
            <a:pPr>
              <a:defRPr sz="2600">
                <a:solidFill>
                  <a:schemeClr val="tx2"/>
                </a:solidFill>
                <a:latin typeface="Times New Roman" pitchFamily="1" charset="0"/>
                <a:ea typeface="Times New Roman" pitchFamily="1" charset="0"/>
                <a:cs typeface="Times New Roman" pitchFamily="1" charset="0"/>
              </a:defRPr>
            </a:pPr>
            <a:r>
              <a:t>“as having nothing, and yet possessing all things” (2 Co. 6:10)</a:t>
            </a:r>
          </a:p>
          <a:p>
            <a:pPr>
              <a:defRPr sz="2600">
                <a:solidFill>
                  <a:schemeClr val="tx2"/>
                </a:solidFill>
                <a:latin typeface="Times New Roman" pitchFamily="1" charset="0"/>
                <a:ea typeface="Times New Roman" pitchFamily="1" charset="0"/>
                <a:cs typeface="Times New Roman" pitchFamily="1" charset="0"/>
              </a:defRPr>
            </a:pPr>
          </a:p>
        </p:txBody>
      </p:sp>
    </p:spTree>
  </p:cSld>
  <p:clrMapOvr>
    <a:masterClrMapping/>
  </p:clrMapOvr>
  <p:timing>
    <p:tnLst>
      <p:par>
        <p:cTn id="1" dur="indefinite" restart="never" nodeType="tmRoot"/>
      </p:par>
    </p:tnLst>
  </p:timing>
</p:sld>
</file>

<file path=ppt/slides/slide21.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Textbox1"/>
          <p:cNvSpPr txBox="1">
            <a:extLst>
              <a:ext uri="smNativeData">
                <pr:smNativeData xmlns:pr="smNativeData" val="SMDATA_13_LsdAYhMAAAAlAAAAEg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D//////////0A4AAAwKgAAEAAAACYAAAAIAAAA//////////8="/>
              </a:ext>
            </a:extLst>
          </p:cNvSpPr>
          <p:nvPr/>
        </p:nvSpPr>
        <p:spPr>
          <a:xfrm>
            <a:off x="-635" y="-635"/>
            <a:ext cx="9144635" cy="6858635"/>
          </a:xfrm>
          <a:prstGeom prst="rect">
            <a:avLst/>
          </a:prstGeom>
          <a:noFill/>
          <a:ln>
            <a:noFill/>
          </a:ln>
          <a:effectLst/>
        </p:spPr>
        <p:txBody>
          <a:bodyPr vert="horz" wrap="square" numCol="1" spcCol="215900" anchor="t"/>
          <a:lstStyle/>
          <a:p>
            <a:pPr/>
          </a:p>
          <a:p>
            <a:pPr algn="ctr">
              <a:defRPr sz="3600">
                <a:solidFill>
                  <a:schemeClr val="tx2"/>
                </a:solidFill>
                <a:latin typeface="Times New Roman" pitchFamily="1" charset="0"/>
                <a:ea typeface="Times New Roman" pitchFamily="1" charset="0"/>
                <a:cs typeface="Times New Roman" pitchFamily="1" charset="0"/>
              </a:defRPr>
            </a:pPr>
            <a:r>
              <a:t>Prophets</a:t>
            </a:r>
          </a:p>
          <a:p>
            <a:pPr/>
          </a:p>
          <a:p>
            <a:pPr>
              <a:defRPr sz="3000">
                <a:solidFill>
                  <a:schemeClr val="tx2"/>
                </a:solidFill>
                <a:latin typeface="Times New Roman" pitchFamily="1" charset="0"/>
                <a:ea typeface="Times New Roman" pitchFamily="1" charset="0"/>
                <a:cs typeface="Times New Roman" pitchFamily="1" charset="0"/>
              </a:defRPr>
            </a:pPr>
            <a:r>
              <a:t>Following are some purposes of figurative speech in Scripture:</a:t>
            </a:r>
          </a:p>
          <a:p>
            <a:pPr>
              <a:defRPr sz="2800">
                <a:solidFill>
                  <a:schemeClr val="tx2"/>
                </a:solidFill>
                <a:latin typeface="Times New Roman" pitchFamily="1" charset="0"/>
                <a:ea typeface="Times New Roman" pitchFamily="1" charset="0"/>
                <a:cs typeface="Times New Roman" pitchFamily="1" charset="0"/>
              </a:defRPr>
            </a:pPr>
            <a:r>
              <a:t>1. Figurative language can hide the message.</a:t>
            </a:r>
          </a:p>
          <a:p>
            <a:pPr>
              <a:defRPr sz="2800">
                <a:solidFill>
                  <a:schemeClr val="tx2"/>
                </a:solidFill>
                <a:latin typeface="Times New Roman" pitchFamily="1" charset="0"/>
                <a:ea typeface="Times New Roman" pitchFamily="1" charset="0"/>
                <a:cs typeface="Times New Roman" pitchFamily="1" charset="0"/>
              </a:defRPr>
            </a:pPr>
            <a:r>
              <a:t>2. Figurative language can expand the message.</a:t>
            </a:r>
          </a:p>
          <a:p>
            <a:pPr>
              <a:defRPr sz="2800">
                <a:solidFill>
                  <a:schemeClr val="tx2"/>
                </a:solidFill>
                <a:latin typeface="Times New Roman" pitchFamily="1" charset="0"/>
                <a:ea typeface="Times New Roman" pitchFamily="1" charset="0"/>
                <a:cs typeface="Times New Roman" pitchFamily="1" charset="0"/>
              </a:defRPr>
            </a:pPr>
            <a:r>
              <a:t>3. Figurative language can emphasize the message. </a:t>
            </a:r>
          </a:p>
          <a:p>
            <a:pPr>
              <a:defRPr sz="2800">
                <a:solidFill>
                  <a:schemeClr val="tx2"/>
                </a:solidFill>
                <a:latin typeface="Times New Roman" pitchFamily="1" charset="0"/>
                <a:ea typeface="Times New Roman" pitchFamily="1" charset="0"/>
                <a:cs typeface="Times New Roman" pitchFamily="1" charset="0"/>
              </a:defRPr>
            </a:pPr>
            <a:r>
              <a:t>4. Figurative language can empower the message.</a:t>
            </a:r>
          </a:p>
          <a:p>
            <a:pPr>
              <a:defRPr sz="2800">
                <a:solidFill>
                  <a:schemeClr val="tx2"/>
                </a:solidFill>
                <a:latin typeface="Times New Roman" pitchFamily="1" charset="0"/>
                <a:ea typeface="Times New Roman" pitchFamily="1" charset="0"/>
                <a:cs typeface="Times New Roman" pitchFamily="1" charset="0"/>
              </a:defRPr>
            </a:pPr>
            <a:r>
              <a:t>5. Figurative language can condense the message. </a:t>
            </a:r>
          </a:p>
          <a:p>
            <a:pPr>
              <a:defRPr sz="2800">
                <a:solidFill>
                  <a:schemeClr val="tx2"/>
                </a:solidFill>
                <a:latin typeface="Times New Roman" pitchFamily="1" charset="0"/>
                <a:ea typeface="Times New Roman" pitchFamily="1" charset="0"/>
                <a:cs typeface="Times New Roman" pitchFamily="1" charset="0"/>
              </a:defRPr>
            </a:pPr>
            <a:r>
              <a:t>6. Figurative language can enlighten the message.   </a:t>
            </a:r>
          </a:p>
          <a:p>
            <a:pPr>
              <a:defRPr sz="2800">
                <a:solidFill>
                  <a:schemeClr val="tx2"/>
                </a:solidFill>
                <a:latin typeface="Times New Roman" pitchFamily="1" charset="0"/>
                <a:ea typeface="Times New Roman" pitchFamily="1" charset="0"/>
                <a:cs typeface="Times New Roman" pitchFamily="1" charset="0"/>
              </a:defRPr>
            </a:pPr>
            <a:r>
              <a:t>7. Figurative language requires the student to study and mediate on God’s Word. </a:t>
            </a:r>
          </a:p>
          <a:p>
            <a:pPr>
              <a:defRPr sz="2800"/>
            </a:pPr>
          </a:p>
        </p:txBody>
      </p:sp>
    </p:spTree>
  </p:cSld>
  <p:clrMapOvr>
    <a:masterClrMapping/>
  </p:clrMapOvr>
  <p:timing>
    <p:tnLst>
      <p:par>
        <p:cTn id="1" dur="indefinite" restart="never" nodeType="tmRoot"/>
      </p:par>
    </p:tnLst>
  </p:timing>
</p:sld>
</file>

<file path=ppt/slides/slide22.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Textbox1"/>
          <p:cNvSpPr txBox="1">
            <a:extLst>
              <a:ext uri="smNativeData">
                <pr:smNativeData xmlns:pr="smNativeData" val="SMDATA_13_LsdAYhMAAAAlAAAAEg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AAAAAD84AAAvKgAAEAAAACYAAAAIAAAA//////////8="/>
              </a:ext>
            </a:extLst>
          </p:cNvSpPr>
          <p:nvPr/>
        </p:nvSpPr>
        <p:spPr>
          <a:xfrm>
            <a:off x="0" y="0"/>
            <a:ext cx="9143365" cy="6857365"/>
          </a:xfrm>
          <a:prstGeom prst="rect">
            <a:avLst/>
          </a:prstGeom>
          <a:noFill/>
          <a:ln>
            <a:noFill/>
          </a:ln>
          <a:effectLst/>
        </p:spPr>
        <p:txBody>
          <a:bodyPr vert="horz" wrap="square" numCol="1" spcCol="215900" anchor="t"/>
          <a:lstStyle/>
          <a:p>
            <a:pPr algn="ctr">
              <a:defRPr sz="3600">
                <a:solidFill>
                  <a:schemeClr val="tx2"/>
                </a:solidFill>
                <a:latin typeface="Times New Roman" pitchFamily="1" charset="0"/>
                <a:ea typeface="Times New Roman" pitchFamily="1" charset="0"/>
                <a:cs typeface="Times New Roman" pitchFamily="1" charset="0"/>
              </a:defRPr>
            </a:pPr>
            <a:r>
              <a:t>Prophets</a:t>
            </a:r>
          </a:p>
          <a:p>
            <a:pPr/>
          </a:p>
          <a:p>
            <a:pPr>
              <a:defRPr sz="2400">
                <a:solidFill>
                  <a:schemeClr val="tx2"/>
                </a:solidFill>
                <a:latin typeface="Times New Roman" pitchFamily="1" charset="0"/>
                <a:ea typeface="Times New Roman" pitchFamily="1" charset="0"/>
                <a:cs typeface="Times New Roman" pitchFamily="1" charset="0"/>
              </a:defRPr>
            </a:pPr>
            <a:r>
              <a:t>The Interpretation of Figurative Language</a:t>
            </a:r>
          </a:p>
          <a:p>
            <a:pPr>
              <a:defRPr sz="2400">
                <a:solidFill>
                  <a:schemeClr val="tx2"/>
                </a:solidFill>
                <a:latin typeface="Times New Roman" pitchFamily="1" charset="0"/>
                <a:ea typeface="Times New Roman" pitchFamily="1" charset="0"/>
                <a:cs typeface="Times New Roman" pitchFamily="1" charset="0"/>
              </a:defRPr>
            </a:pPr>
            <a:r>
              <a:t>First, figurative language is interpreted by its context.</a:t>
            </a:r>
          </a:p>
          <a:p>
            <a:pPr>
              <a:defRPr>
                <a:solidFill>
                  <a:schemeClr val="tx2"/>
                </a:solidFill>
                <a:latin typeface="Times New Roman" pitchFamily="1" charset="0"/>
                <a:ea typeface="Times New Roman" pitchFamily="1" charset="0"/>
                <a:cs typeface="Times New Roman" pitchFamily="1" charset="0"/>
              </a:defRPr>
            </a:pPr>
            <a:r>
              <a:t>The immediate context is always the first place to look for the interpretation of anything in Scripture, and it is no different for figurative language.</a:t>
            </a:r>
          </a:p>
          <a:p>
            <a:pPr>
              <a:defRPr>
                <a:solidFill>
                  <a:schemeClr val="tx2"/>
                </a:solidFill>
                <a:latin typeface="Times New Roman" pitchFamily="1" charset="0"/>
                <a:ea typeface="Times New Roman" pitchFamily="1" charset="0"/>
                <a:cs typeface="Times New Roman" pitchFamily="1" charset="0"/>
              </a:defRPr>
            </a:pPr>
            <a:r>
              <a:t>Consider the book of Revelation. In chapter 1:12, 16, the “seven golden candlesticks” and “seven stars” are explained in verse 20.</a:t>
            </a:r>
          </a:p>
          <a:p>
            <a:pPr>
              <a:defRPr>
                <a:solidFill>
                  <a:schemeClr val="tx2"/>
                </a:solidFill>
                <a:latin typeface="Times New Roman" pitchFamily="1" charset="0"/>
                <a:ea typeface="Times New Roman" pitchFamily="1" charset="0"/>
                <a:cs typeface="Times New Roman" pitchFamily="1" charset="0"/>
              </a:defRPr>
            </a:pPr>
            <a:r>
              <a:t>Consider Daniel 8, where the vision of verses 2-8 is interpreted in verses 19-25.</a:t>
            </a:r>
          </a:p>
          <a:p>
            <a:pPr>
              <a:defRPr>
                <a:solidFill>
                  <a:schemeClr val="tx2"/>
                </a:solidFill>
                <a:latin typeface="Times New Roman" pitchFamily="1" charset="0"/>
                <a:ea typeface="Times New Roman" pitchFamily="1" charset="0"/>
                <a:cs typeface="Times New Roman" pitchFamily="1" charset="0"/>
              </a:defRPr>
            </a:pPr>
            <a:r>
              <a:t>Consider the vision of the valley of dry bones in Ezekiel 37:1-2. This is explained in verse 11.</a:t>
            </a:r>
          </a:p>
          <a:p>
            <a:pPr>
              <a:defRPr>
                <a:solidFill>
                  <a:schemeClr val="tx2"/>
                </a:solidFill>
                <a:latin typeface="Times New Roman" pitchFamily="1" charset="0"/>
                <a:ea typeface="Times New Roman" pitchFamily="1" charset="0"/>
                <a:cs typeface="Times New Roman" pitchFamily="1" charset="0"/>
              </a:defRPr>
            </a:pPr>
            <a:r>
              <a:t>Consider the parable of the eagles and the vine in Ezekiel 17:1-9, which is explained in verses 10-21.</a:t>
            </a:r>
          </a:p>
          <a:p>
            <a:pPr>
              <a:defRPr>
                <a:solidFill>
                  <a:schemeClr val="tx2"/>
                </a:solidFill>
                <a:latin typeface="Times New Roman" pitchFamily="1" charset="0"/>
                <a:ea typeface="Times New Roman" pitchFamily="1" charset="0"/>
                <a:cs typeface="Times New Roman" pitchFamily="1" charset="0"/>
              </a:defRPr>
            </a:pPr>
            <a:r>
              <a:t>Consider Isaiah chapter 2. In verses 1-5 we have a prophecy of the exaltation of Israel during the Millennium. The symbolic language is in verse 2--“the mountain of the Lord’s house shall be established in the top of the mountains.” This is explained in the context. The “mountain of the Lord’s house” refers to Jerusalem (v. 1) and the “mountains” and “hills” refer to other nations (</a:t>
            </a:r>
            <a:r>
              <a:t>vv. </a:t>
            </a:r>
            <a:r>
              <a:t>2b, 3, 4). Isaiah 2:10-22 is a prophecy of the Great Tribulation, and the symbolic language in verses 13-16 is explained in verses 11, 12 and 17. The cedars and oaks, towers, fenced walls, ships, and pictures refer to man’s idolatrous pride and glory. It refers to everything that man trusts in and loves apart from God: his wealth and possessions, his military might, the objects that he constructs, his inventions. Everything in this present world system is designed for man’s pleasure and glory, while the Creator God is despised and His laws broken. In the day of the Lord, this idolatrous world system will be judged and overthrown in preparation for the coming of Christ and the establishment of His kingdom.</a:t>
            </a:r>
          </a:p>
        </p:txBody>
      </p:sp>
    </p:spTree>
  </p:cSld>
  <p:clrMapOvr>
    <a:masterClrMapping/>
  </p:clrMapOvr>
  <p:timing>
    <p:tnLst>
      <p:par>
        <p:cTn id="1" dur="indefinite" restart="never" nodeType="tmRoot"/>
      </p:par>
    </p:tnLst>
  </p:timing>
</p:sld>
</file>

<file path=ppt/slides/slide23.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Textbox1"/>
          <p:cNvSpPr txBox="1">
            <a:extLst>
              <a:ext uri="smNativeData">
                <pr:smNativeData xmlns:pr="smNativeData" val="SMDATA_13_LsdAYhMAAAAlAAAAEg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AAAAAEA4AAAwKgAAEAAAACYAAAAIAAAA//////////8="/>
              </a:ext>
            </a:extLst>
          </p:cNvSpPr>
          <p:nvPr/>
        </p:nvSpPr>
        <p:spPr>
          <a:xfrm>
            <a:off x="0" y="0"/>
            <a:ext cx="9144000" cy="6858000"/>
          </a:xfrm>
          <a:prstGeom prst="rect">
            <a:avLst/>
          </a:prstGeom>
          <a:noFill/>
          <a:ln>
            <a:noFill/>
          </a:ln>
          <a:effectLst/>
        </p:spPr>
        <p:txBody>
          <a:bodyPr vert="horz" wrap="square" numCol="1" spcCol="215900" anchor="t"/>
          <a:lstStyle/>
          <a:p>
            <a:pPr>
              <a:defRPr sz="2400">
                <a:solidFill>
                  <a:schemeClr val="tx2"/>
                </a:solidFill>
                <a:latin typeface="Times New Roman" pitchFamily="1" charset="0"/>
                <a:ea typeface="Times New Roman" pitchFamily="1" charset="0"/>
                <a:cs typeface="Times New Roman" pitchFamily="1" charset="0"/>
              </a:defRPr>
            </a:pPr>
            <a:r>
              <a:t>Second, figurative language is interpreted by comparing Scripture with Scripture.</a:t>
            </a:r>
          </a:p>
          <a:p>
            <a:pPr>
              <a:defRPr>
                <a:solidFill>
                  <a:schemeClr val="tx2"/>
                </a:solidFill>
                <a:latin typeface="Times New Roman" pitchFamily="1" charset="0"/>
                <a:ea typeface="Times New Roman" pitchFamily="1" charset="0"/>
                <a:cs typeface="Times New Roman" pitchFamily="1" charset="0"/>
              </a:defRPr>
            </a:pPr>
          </a:p>
          <a:p>
            <a:pPr>
              <a:defRPr>
                <a:solidFill>
                  <a:schemeClr val="tx2"/>
                </a:solidFill>
                <a:latin typeface="Times New Roman" pitchFamily="1" charset="0"/>
                <a:ea typeface="Times New Roman" pitchFamily="1" charset="0"/>
                <a:cs typeface="Times New Roman" pitchFamily="1" charset="0"/>
              </a:defRPr>
            </a:pPr>
            <a:r>
              <a:t>Sometimes the Bible student has to go to another passage to explain figurative language. Consider Revelation 4:5. The same description is used in Revelation 5:6 and Isaiah 11:2. By comparing these three passages we learn that the figurative description of the Holy Spirit refers to the following: First, the seven spirits describes the all-knowing intelligence of the Holy Spirit. In Revelation 4:5, the seven Spirits are likened to lamps, which signify spiritual light. Seven is the biblical number of perfection and completion (</a:t>
            </a:r>
            <a:r>
              <a:t>e.g., seven days of creation, seven seals of Revelation). Thus, this speaks of the Holy Spirit’s perfect intelligence and the fact that He imparts wisdom and understanding to all of the creation. Second, the seven spirits describes the everywhere presence of the Holy Spirit. In Revelation 5:6 the seven Spirits are “sent forth into all the earth.” Third, the seven spirits also refers to seven characteristics and works of the Holy Spirit, as described in Isaiah 11:2.</a:t>
            </a:r>
          </a:p>
          <a:p>
            <a:pPr>
              <a:defRPr>
                <a:solidFill>
                  <a:schemeClr val="tx2"/>
                </a:solidFill>
                <a:latin typeface="Times New Roman" pitchFamily="1" charset="0"/>
                <a:ea typeface="Times New Roman" pitchFamily="1" charset="0"/>
                <a:cs typeface="Times New Roman" pitchFamily="1" charset="0"/>
              </a:defRPr>
            </a:pPr>
          </a:p>
          <a:p>
            <a:pPr>
              <a:defRPr>
                <a:solidFill>
                  <a:schemeClr val="tx2"/>
                </a:solidFill>
                <a:latin typeface="Times New Roman" pitchFamily="1" charset="0"/>
                <a:ea typeface="Times New Roman" pitchFamily="1" charset="0"/>
                <a:cs typeface="Times New Roman" pitchFamily="1" charset="0"/>
              </a:defRPr>
            </a:pPr>
            <a:r>
              <a:t>We are reminded of the necessity of studying the Bible and not only reading it. Paul said the man of God must labor in God’s Word in order to understand it properly (2 Ti. 2:15). And Proverbs says we must seek wisdom as men search for treasures (Pr. 2:3-5). If the individual only consults commentaries and asks teachers for meanings, he will never learn much. He must do his own studying and must attempt to understand the passages for himself. Only then will he understand properly. Good commentaries are helpful, but they should be used only after the student has made every effort to understand the passage for himself by studying the words, examining the context, and by comparing Scripture with Scripture.</a:t>
            </a:r>
          </a:p>
        </p:txBody>
      </p:sp>
    </p:spTree>
  </p:cSld>
  <p:clrMapOvr>
    <a:masterClrMapping/>
  </p:clrMapOvr>
  <p:timing>
    <p:tnLst>
      <p:par>
        <p:cTn id="1" dur="indefinite" restart="never" nodeType="tmRoot"/>
      </p:par>
    </p:tnLst>
  </p:timing>
</p:sld>
</file>

<file path=ppt/slides/slide24.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Textbox1"/>
          <p:cNvSpPr txBox="1">
            <a:extLst>
              <a:ext uri="smNativeData">
                <pr:smNativeData xmlns:pr="smNativeData" val="SMDATA_13_LsdAYhMAAAAlAAAAEg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BAAAAAAAAAEE4AAAwKgAAEAAAACYAAAAIAAAA//////////8="/>
              </a:ext>
            </a:extLst>
          </p:cNvSpPr>
          <p:nvPr/>
        </p:nvSpPr>
        <p:spPr>
          <a:xfrm>
            <a:off x="635" y="0"/>
            <a:ext cx="9144000" cy="6858000"/>
          </a:xfrm>
          <a:prstGeom prst="rect">
            <a:avLst/>
          </a:prstGeom>
          <a:noFill/>
          <a:ln>
            <a:noFill/>
          </a:ln>
          <a:effectLst/>
        </p:spPr>
        <p:txBody>
          <a:bodyPr vert="horz" wrap="square" numCol="1" spcCol="215900" anchor="t"/>
          <a:lstStyle/>
          <a:p>
            <a:pPr>
              <a:defRPr sz="2400">
                <a:solidFill>
                  <a:schemeClr val="tx2"/>
                </a:solidFill>
                <a:latin typeface="Times New Roman" pitchFamily="1" charset="0"/>
                <a:ea typeface="Times New Roman" pitchFamily="1" charset="0"/>
                <a:cs typeface="Times New Roman" pitchFamily="1" charset="0"/>
              </a:defRPr>
            </a:pPr>
          </a:p>
          <a:p>
            <a:pPr algn="ctr">
              <a:defRPr sz="3600">
                <a:solidFill>
                  <a:schemeClr val="tx2"/>
                </a:solidFill>
                <a:latin typeface="Times New Roman" pitchFamily="1" charset="0"/>
                <a:ea typeface="Times New Roman" pitchFamily="1" charset="0"/>
                <a:cs typeface="Times New Roman" pitchFamily="1" charset="0"/>
              </a:defRPr>
            </a:pPr>
            <a:r>
              <a:t>Prophets</a:t>
            </a:r>
          </a:p>
          <a:p>
            <a:pPr>
              <a:defRPr sz="2400">
                <a:solidFill>
                  <a:schemeClr val="tx2"/>
                </a:solidFill>
                <a:latin typeface="Times New Roman" pitchFamily="1" charset="0"/>
                <a:ea typeface="Times New Roman" pitchFamily="1" charset="0"/>
                <a:cs typeface="Times New Roman" pitchFamily="1" charset="0"/>
              </a:defRPr>
            </a:pPr>
          </a:p>
          <a:p>
            <a:pPr>
              <a:defRPr sz="3000">
                <a:solidFill>
                  <a:schemeClr val="tx2"/>
                </a:solidFill>
                <a:latin typeface="Times New Roman" pitchFamily="1" charset="0"/>
                <a:ea typeface="Times New Roman" pitchFamily="1" charset="0"/>
                <a:cs typeface="Times New Roman" pitchFamily="1" charset="0"/>
              </a:defRPr>
            </a:pPr>
            <a:r>
              <a:t>Third, interpreting figurative language requires broad knowledge of life.</a:t>
            </a:r>
          </a:p>
          <a:p>
            <a:pPr>
              <a:defRPr sz="2400">
                <a:solidFill>
                  <a:schemeClr val="tx2"/>
                </a:solidFill>
                <a:latin typeface="Times New Roman" pitchFamily="1" charset="0"/>
                <a:ea typeface="Times New Roman" pitchFamily="1" charset="0"/>
                <a:cs typeface="Times New Roman" pitchFamily="1" charset="0"/>
              </a:defRPr>
            </a:pPr>
          </a:p>
          <a:p>
            <a:pPr>
              <a:defRPr sz="2400">
                <a:solidFill>
                  <a:schemeClr val="tx2"/>
                </a:solidFill>
                <a:latin typeface="Times New Roman" pitchFamily="1" charset="0"/>
                <a:ea typeface="Times New Roman" pitchFamily="1" charset="0"/>
                <a:cs typeface="Times New Roman" pitchFamily="1" charset="0"/>
              </a:defRPr>
            </a:pPr>
            <a:r>
              <a:t>Consider Mic. 7:19 - “cast all their sins into the depths of the sea.” The deepest part of the sea is the Mariana Trench east of the Philippines toward the island of Guam. It is 10,984 meters (36,070 feet, 6.8 miles). consider </a:t>
            </a:r>
            <a:r>
              <a:t>Da. 7:6 - “leopard” is a metaphor for Alexander the Great (</a:t>
            </a:r>
            <a:r>
              <a:t>Da. 7:6) because of the speed of his warfare. This requires knowledge of animal behavior. The description of God and His throne in Revelation 4:3 (“to look upon like a jasper and a sardine stone ... a rainbow round about the throne, in sight like unto an emerald”) requires a knowledge of gems.</a:t>
            </a:r>
          </a:p>
        </p:txBody>
      </p:sp>
    </p:spTree>
  </p:cSld>
  <p:clrMapOvr>
    <a:masterClrMapping/>
  </p:clrMapOvr>
  <p:timing>
    <p:tnLst>
      <p:par>
        <p:cTn id="1" dur="indefinite" restart="never" nodeType="tmRoot"/>
      </p:par>
    </p:tnLst>
  </p:timing>
</p:sld>
</file>

<file path=ppt/slides/slide25.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Textbox1"/>
          <p:cNvSpPr txBox="1">
            <a:extLst>
              <a:ext uri="smNativeData">
                <pr:smNativeData xmlns:pr="smNativeData" val="SMDATA_13_LsdAYhMAAAAlAAAAEg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DAAAAAAAAAEI4AAAwKgAAEAAAACYAAAAIAAAA//////////8="/>
              </a:ext>
            </a:extLst>
          </p:cNvSpPr>
          <p:nvPr/>
        </p:nvSpPr>
        <p:spPr>
          <a:xfrm>
            <a:off x="1905" y="0"/>
            <a:ext cx="9143365" cy="6858000"/>
          </a:xfrm>
          <a:prstGeom prst="rect">
            <a:avLst/>
          </a:prstGeom>
          <a:noFill/>
          <a:ln>
            <a:noFill/>
          </a:ln>
          <a:effectLst/>
        </p:spPr>
        <p:txBody>
          <a:bodyPr vert="horz" wrap="square" numCol="1" spcCol="215900" anchor="t"/>
          <a:lstStyle/>
          <a:p>
            <a:pPr>
              <a:defRPr sz="2400">
                <a:solidFill>
                  <a:schemeClr val="tx2"/>
                </a:solidFill>
                <a:latin typeface="Times New Roman" pitchFamily="1" charset="0"/>
                <a:ea typeface="Times New Roman" pitchFamily="1" charset="0"/>
                <a:cs typeface="Times New Roman" pitchFamily="1" charset="0"/>
              </a:defRPr>
            </a:pPr>
          </a:p>
          <a:p>
            <a:pPr>
              <a:defRPr sz="2400">
                <a:solidFill>
                  <a:schemeClr val="tx2"/>
                </a:solidFill>
                <a:latin typeface="Times New Roman" pitchFamily="1" charset="0"/>
                <a:ea typeface="Times New Roman" pitchFamily="1" charset="0"/>
                <a:cs typeface="Times New Roman" pitchFamily="1" charset="0"/>
              </a:defRPr>
            </a:pPr>
          </a:p>
          <a:p>
            <a:pPr>
              <a:defRPr sz="2400">
                <a:solidFill>
                  <a:schemeClr val="tx2"/>
                </a:solidFill>
                <a:latin typeface="Times New Roman" pitchFamily="1" charset="0"/>
                <a:ea typeface="Times New Roman" pitchFamily="1" charset="0"/>
                <a:cs typeface="Times New Roman" pitchFamily="1" charset="0"/>
              </a:defRPr>
            </a:pPr>
            <a:r>
              <a:t>Figurative Language in Bible Prophecy</a:t>
            </a:r>
          </a:p>
          <a:p>
            <a:pPr>
              <a:defRPr sz="2400">
                <a:solidFill>
                  <a:schemeClr val="tx2"/>
                </a:solidFill>
                <a:latin typeface="Times New Roman" pitchFamily="1" charset="0"/>
                <a:ea typeface="Times New Roman" pitchFamily="1" charset="0"/>
                <a:cs typeface="Times New Roman" pitchFamily="1" charset="0"/>
              </a:defRPr>
            </a:pPr>
            <a:r>
              <a:t>Updated February 20, 2020 (first published March 13, 2018)</a:t>
            </a:r>
          </a:p>
          <a:p>
            <a:pPr>
              <a:defRPr sz="2400">
                <a:solidFill>
                  <a:schemeClr val="tx2"/>
                </a:solidFill>
                <a:latin typeface="Times New Roman" pitchFamily="1" charset="0"/>
                <a:ea typeface="Times New Roman" pitchFamily="1" charset="0"/>
                <a:cs typeface="Times New Roman" pitchFamily="1" charset="0"/>
              </a:defRPr>
            </a:pPr>
            <a:r>
              <a:t>David Cloud, Way of Life Literature, </a:t>
            </a:r>
            <a:r>
              <a:t>P.O. Box 610368, Port Huron, MI 48061</a:t>
            </a:r>
          </a:p>
          <a:p>
            <a:pPr>
              <a:defRPr sz="2400">
                <a:solidFill>
                  <a:schemeClr val="tx2"/>
                </a:solidFill>
                <a:latin typeface="Times New Roman" pitchFamily="1" charset="0"/>
                <a:ea typeface="Times New Roman" pitchFamily="1" charset="0"/>
                <a:cs typeface="Times New Roman" pitchFamily="1" charset="0"/>
              </a:defRPr>
            </a:pPr>
            <a:r>
              <a:t>866-295-4143, </a:t>
            </a:r>
            <a:r>
              <a:t>fbns@</a:t>
            </a:r>
            <a:r>
              <a:t>wayoflife.org</a:t>
            </a:r>
          </a:p>
          <a:p>
            <a:pPr>
              <a:defRPr sz="2400">
                <a:solidFill>
                  <a:schemeClr val="tx2"/>
                </a:solidFill>
                <a:latin typeface="Times New Roman" pitchFamily="1" charset="0"/>
                <a:ea typeface="Times New Roman" pitchFamily="1" charset="0"/>
                <a:cs typeface="Times New Roman" pitchFamily="1" charset="0"/>
              </a:defRPr>
            </a:pPr>
          </a:p>
          <a:p>
            <a:pPr>
              <a:defRPr sz="2400">
                <a:solidFill>
                  <a:schemeClr val="tx2"/>
                </a:solidFill>
                <a:latin typeface="Times New Roman" pitchFamily="1" charset="0"/>
                <a:ea typeface="Times New Roman" pitchFamily="1" charset="0"/>
                <a:cs typeface="Times New Roman" pitchFamily="1" charset="0"/>
              </a:defRPr>
            </a:pPr>
            <a:r>
              <a:t>Distributed by Way of Life Literature Inc., the Fundamental Baptist Information Service is an e-mail posting for Bible-believing Christians. Established in 1974, Way of Life Literature is a fundamental Baptist preaching and publishing ministry based in Bethel Baptist Church, London, Ontario, of which Wilbert </a:t>
            </a:r>
            <a:r>
              <a:t>Unger is the founding Pastor. Brother Cloud lives in South Asia where he has been a church planting missionary since 1979. Our primary goal with the </a:t>
            </a:r>
            <a:r>
              <a:t>FBIS is to provide material to assist preachers in the edification and protection of the churches.</a:t>
            </a:r>
          </a:p>
          <a:p>
            <a:pPr/>
          </a:p>
        </p:txBody>
      </p:sp>
    </p:spTree>
  </p:cSld>
  <p:clrMapOvr>
    <a:masterClrMapping/>
  </p:clrMapOvr>
  <p:timing>
    <p:tnLst>
      <p:par>
        <p:cTn id="1" dur="indefinite" restart="never" nodeType="tmRoot"/>
      </p:par>
    </p:tnLst>
  </p:timing>
</p:sld>
</file>

<file path=ppt/slides/slide26.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pic>
        <p:nvPicPr>
          <p:cNvPr id="2" name="Picture1"/>
          <p:cNvPicPr>
            <a:picLocks noChangeAspect="1"/>
            <a:extLst>
              <a:ext uri="smNativeData">
                <pr:smNativeData xmlns:pr="smNativeData" val="SMDATA_15_LsdAYhMAAAAlAAAAEQAAAC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AcAAAA4AAAAAAAAAAAAAAAAAAAA////AAAAAAAAAAAAAAAAAAAAAAAAAAAAAAAAAAAAAABkAAAAZAAAAAAAAAAjAAAABAAAAGQAAAAXAAAAFAAAAAAAAAAAAAAA/38AAP9/AAAAAAAACQAAAAQAAAAAAL46DAAAABAAAAAAAAAAAAAAAAAAAAAAAAAAHgAAAGgAAAAAAAAAAAAAAAAAAAAAAAAAAAAAABAnAAAQJwAAAAAAAAAAAAAAAAAAAAAAAAAAAAAAAAAAAAAAAAAAAAAUAAAAAAAAAMDA/wAAAAAAZAAAADIAAAAAAAAAZAAAAAAAAAB/f38ACgAAAB8AAABUAAAAzDMABYAAAAEAAAAAAAAAAAAAAAAAAAAAAAAAAAAAAAAAAAAAAAAAAP///wJ/f38AXB8AA8zMzADAwP8Af39/AAAAAAAAAAAAAAAAAP///wAAAAAAIQAAABgAAAAUAAAAFgcAANL///+xMgAAMCoAABAAAAAmAAAACAAAAP//////////"/>
              </a:ext>
            </a:extLst>
          </p:cNvPicPr>
          <p:nvPr/>
        </p:nvPicPr>
        <p:blipFill>
          <a:blip r:embed="rId2"/>
          <a:stretch>
            <a:fillRect/>
          </a:stretch>
        </p:blipFill>
        <p:spPr>
          <a:xfrm>
            <a:off x="1151890" y="-29210"/>
            <a:ext cx="7088505" cy="6887210"/>
          </a:xfrm>
          <a:prstGeom prst="rect">
            <a:avLst/>
          </a:prstGeom>
          <a:noFill/>
          <a:ln>
            <a:noFill/>
          </a:ln>
          <a:effectLst/>
        </p:spPr>
      </p:pic>
    </p:spTree>
  </p:cSld>
  <p:clrMapOvr>
    <a:masterClrMapping/>
  </p:clrMapOvr>
  <p:timing>
    <p:tnLst>
      <p:par>
        <p:cTn id="1" dur="indefinite" restart="never" nodeType="tmRoot"/>
      </p:par>
    </p:tnLst>
  </p:timing>
</p:sld>
</file>

<file path=ppt/slides/slide3.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4BAAAAAAAAAg0AABMBQAAAAAAACYAAAAIAAAAAQAAAAAAAAA="/>
              </a:ext>
            </a:extLst>
          </p:cNvSpPr>
          <p:nvPr>
            <p:ph type="ctrTitle"/>
          </p:nvPr>
        </p:nvSpPr>
        <p:spPr>
          <a:xfrm>
            <a:off x="685800" y="0"/>
            <a:ext cx="7772400" cy="861060"/>
          </a:xfrm>
        </p:spPr>
        <p:txBody>
          <a:bodyPr/>
          <a:lstStyle/>
          <a:p>
            <a:pPr>
              <a:defRPr>
                <a:latin typeface="Times New Roman" pitchFamily="1" charset="0"/>
                <a:ea typeface="Times New Roman" pitchFamily="1" charset="0"/>
                <a:cs typeface="Times New Roman" pitchFamily="1" charset="0"/>
              </a:defRPr>
            </a:pPr>
            <a:r>
              <a:t>Prophets</a:t>
            </a:r>
          </a:p>
        </p:txBody>
      </p:sp>
      <p:sp>
        <p:nvSpPr>
          <p:cNvPr id="3" name="SlideSubtitle1"/>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BAAAATAUAABA4AAAwKgAAAAAAACYAAAAIAAAAAQAAAAAAAAA="/>
              </a:ext>
            </a:extLst>
          </p:cNvSpPr>
          <p:nvPr>
            <p:ph type="subTitle" idx="1"/>
          </p:nvPr>
        </p:nvSpPr>
        <p:spPr>
          <a:xfrm>
            <a:off x="635" y="861060"/>
            <a:ext cx="9112885" cy="5996940"/>
          </a:xfrm>
        </p:spPr>
        <p:txBody>
          <a:bodyPr/>
          <a:lstStyle/>
          <a:p>
            <a:pPr algn="l">
              <a:defRPr>
                <a:solidFill>
                  <a:schemeClr val="tx2"/>
                </a:solidFill>
                <a:latin typeface="Times New Roman" pitchFamily="1" charset="0"/>
                <a:ea typeface="Times New Roman" pitchFamily="1" charset="0"/>
                <a:cs typeface="Times New Roman" pitchFamily="1" charset="0"/>
              </a:defRPr>
            </a:pPr>
            <a:r>
              <a:t>Pre-Monarchy</a:t>
            </a: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Pre-Classical </a:t>
            </a: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Classical </a:t>
            </a: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Chart Page 505</a:t>
            </a:r>
          </a:p>
          <a:p>
            <a:pPr algn="l">
              <a:defRPr>
                <a:solidFill>
                  <a:schemeClr val="tx2"/>
                </a:solidFill>
                <a:latin typeface="Times New Roman" pitchFamily="1" charset="0"/>
                <a:ea typeface="Times New Roman" pitchFamily="1" charset="0"/>
                <a:cs typeface="Times New Roman" pitchFamily="1" charset="0"/>
              </a:defRPr>
            </a:pPr>
          </a:p>
        </p:txBody>
      </p:sp>
    </p:spTree>
  </p:cSld>
  <p:clrMapOvr>
    <a:masterClrMapping/>
  </p:clrMapOvr>
  <p:timing>
    <p:tnLst>
      <p:par>
        <p:cTn id="1" dur="indefinite" restart="never" nodeType="tmRoot"/>
      </p:par>
    </p:tnLst>
  </p:timing>
</p:sld>
</file>

<file path=ppt/slides/slide4.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Textbox1"/>
          <p:cNvSpPr txBox="1">
            <a:extLst>
              <a:ext uri="smNativeData">
                <pr:smNativeData xmlns:pr="smNativeData" val="SMDATA_13_LsdAYhMAAAAlAAAAEg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AAAAAD84AAAvKgAAAAAAACYAAAAIAAAA//////////8="/>
              </a:ext>
            </a:extLst>
          </p:cNvSpPr>
          <p:nvPr/>
        </p:nvSpPr>
        <p:spPr>
          <a:xfrm>
            <a:off x="0" y="0"/>
            <a:ext cx="9143365" cy="6857365"/>
          </a:xfrm>
          <a:prstGeom prst="rect">
            <a:avLst/>
          </a:prstGeom>
          <a:noFill/>
          <a:ln>
            <a:noFill/>
          </a:ln>
          <a:effectLst/>
        </p:spPr>
        <p:txBody>
          <a:bodyPr vert="horz" wrap="square" numCol="1" spcCol="215900" anchor="t"/>
          <a:lstStyle/>
          <a:p>
            <a:pPr/>
            <a:r>
              <a:rPr sz="1600">
                <a:solidFill>
                  <a:schemeClr val="tx2"/>
                </a:solidFill>
                <a:latin typeface="Times New Roman" pitchFamily="1" charset="0"/>
                <a:ea typeface="Times New Roman" pitchFamily="1" charset="0"/>
                <a:cs typeface="Times New Roman" pitchFamily="1" charset="0"/>
              </a:rPr>
              <a:t>13 "If there arises among you a prophet or a dreamer of dreams, and he gives you a sign or a wonder, 2 and the sign or the wonder comes to pass, of which he spoke to you, saying, 'Let us go after other gods' — which you have not known — 'and let us serve them,' 3 you shall not listen to the words of that prophet or that dreamer of dreams, for the Lord your God is testing you to know whether you love the Lord your God with all your heart and with all your soul. 4 You shall walk after the Lord your God and fear Him, and keep His commandments and obey His voice; you shall serve Him and hold fast to Him. 5 But that prophet or that dreamer of dreams shall be put to death, because he has spoken in order to turn you away from the Lord your God, who brought you out of the land of Egypt and redeemed you from the house of bondage, to entice you from the way in which the Lord your God commanded you to walk. So you shall put away the evil from your midst. </a:t>
            </a:r>
            <a:endParaRPr sz="1600">
              <a:solidFill>
                <a:schemeClr val="tx2"/>
              </a:solidFill>
              <a:latin typeface="Times New Roman" pitchFamily="1" charset="0"/>
              <a:ea typeface="Times New Roman" pitchFamily="1" charset="0"/>
              <a:cs typeface="Times New Roman" pitchFamily="1" charset="0"/>
            </a:endParaRPr>
          </a:p>
          <a:p>
            <a:pPr>
              <a:defRPr sz="1600">
                <a:solidFill>
                  <a:schemeClr val="tx2"/>
                </a:solidFill>
                <a:latin typeface="Times New Roman" pitchFamily="1" charset="0"/>
                <a:ea typeface="Times New Roman" pitchFamily="1" charset="0"/>
                <a:cs typeface="Times New Roman" pitchFamily="1" charset="0"/>
              </a:defRPr>
            </a:pPr>
            <a:r>
              <a:t>6 "If your brother, the son of your mother, your son or your daughter, the wife of your bosom, or your friend who is as your own soul, secretly entices you, saying, 'Let us go and serve other gods,' which you have not known, neither you nor your fathers, 7 of the gods of the people which are all around you, near to you or far off from you, from one end of the earth to the other end of the earth, 8 you shall not consent to him or listen to him, nor shall your eye pity him, nor shall you spare him or conceal him; 9 but you shall surely kill him; your hand shall be first against him to put him to death, and afterward the hand of all the people. 10 And you shall stone him with stones until he dies, because he sought to entice you away from the Lord your God, who brought you out of the land of Egypt, from the house of bondage. 11 So all Israel shall hear and fear, and not again do such wickedness as this among you. </a:t>
            </a:r>
          </a:p>
          <a:p>
            <a:pPr>
              <a:defRPr sz="1600">
                <a:solidFill>
                  <a:schemeClr val="tx2"/>
                </a:solidFill>
                <a:latin typeface="Times New Roman" pitchFamily="1" charset="0"/>
                <a:ea typeface="Times New Roman" pitchFamily="1" charset="0"/>
                <a:cs typeface="Times New Roman" pitchFamily="1" charset="0"/>
              </a:defRPr>
            </a:pPr>
            <a:r>
              <a:t>12 "If you hear someone in one of your cities, which the Lord your God gives you to dwell in, saying, 13 'Corrupt men have gone out from among you and enticed the inhabitants of their city, saying, "Let us go and serve other gods"' — which you have not known —  14 then you shall inquire, search out, and ask diligently. And if it is indeed true and certain that such an abomination was committed among you, 15 you shall surely strike the inhabitants of that city with the edge of the sword, utterly destroying it, all that is in it and its livestock — with the edge of the sword. 16 And you shall gather all its plunder into the middle of the street, and completely burn with fire the city and all its plunder, for the Lord your God. It shall be a heap forever; it shall not be built again. </a:t>
            </a:r>
          </a:p>
        </p:txBody>
      </p:sp>
    </p:spTree>
  </p:cSld>
  <p:clrMapOvr>
    <a:masterClrMapping/>
  </p:clrMapOvr>
  <p:timing>
    <p:tnLst>
      <p:par>
        <p:cTn id="1" dur="indefinite" restart="never" nodeType="tmRoot"/>
      </p:par>
    </p:tnLst>
  </p:timing>
</p:sld>
</file>

<file path=ppt/slides/slide5.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BqBAAAAAAAADo0AAAuBgAAAAAAACYAAAAIAAAAAQAAAAAAAAA="/>
              </a:ext>
            </a:extLst>
          </p:cNvSpPr>
          <p:nvPr>
            <p:ph type="ctrTitle"/>
          </p:nvPr>
        </p:nvSpPr>
        <p:spPr>
          <a:xfrm>
            <a:off x="717550" y="0"/>
            <a:ext cx="7772400" cy="1004570"/>
          </a:xfrm>
        </p:spPr>
        <p:txBody>
          <a:bodyPr/>
          <a:lstStyle/>
          <a:p>
            <a:pPr>
              <a:defRPr>
                <a:latin typeface="Times New Roman" pitchFamily="1" charset="0"/>
                <a:ea typeface="Times New Roman" pitchFamily="1" charset="0"/>
                <a:cs typeface="Times New Roman" pitchFamily="1" charset="0"/>
              </a:defRPr>
            </a:pPr>
            <a:r>
              <a:t>Prophets</a:t>
            </a:r>
          </a:p>
        </p:txBody>
      </p:sp>
      <p:sp>
        <p:nvSpPr>
          <p:cNvPr id="3" name="SlideSubtitle1"/>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LgYAAJ43AAAwKgAAAAAAACYAAAAIAAAAAQAAAAAAAAA="/>
              </a:ext>
            </a:extLst>
          </p:cNvSpPr>
          <p:nvPr>
            <p:ph type="subTitle" idx="1"/>
          </p:nvPr>
        </p:nvSpPr>
        <p:spPr>
          <a:xfrm>
            <a:off x="0" y="1004570"/>
            <a:ext cx="9041130" cy="5853430"/>
          </a:xfrm>
        </p:spPr>
        <p:txBody>
          <a:bodyPr/>
          <a:lstStyle/>
          <a:p>
            <a:pPr>
              <a:defRPr>
                <a:solidFill>
                  <a:schemeClr val="tx2"/>
                </a:solidFill>
                <a:latin typeface="Times New Roman" pitchFamily="1" charset="0"/>
                <a:ea typeface="Times New Roman" pitchFamily="1" charset="0"/>
                <a:cs typeface="Times New Roman" pitchFamily="1" charset="0"/>
              </a:defRPr>
            </a:pPr>
            <a:r>
              <a:t>Deuteronomy 18:20-22 </a:t>
            </a:r>
            <a:r>
              <a:t>ESV </a:t>
            </a:r>
          </a:p>
          <a:p>
            <a:pPr>
              <a:defRPr>
                <a:solidFill>
                  <a:schemeClr val="tx2"/>
                </a:solidFill>
                <a:latin typeface="Times New Roman" pitchFamily="1" charset="0"/>
                <a:ea typeface="Times New Roman" pitchFamily="1" charset="0"/>
                <a:cs typeface="Times New Roman" pitchFamily="1" charset="0"/>
              </a:defRPr>
            </a:pPr>
            <a:r>
              <a:t>But the prophet who presumes to speak a word in my name that I have not commanded him to speak, or who speaks in the name of other gods, that same prophet shall die.’ And if you say in your heart, ‘How may we know the word that the Lord has not spoken?’— when a prophet speaks in the name of the Lord, if the word does not come to pass or come true, that is a word that the Lord has not spoken; the prophet has spoken it presumptuously. You need not be afraid of him.</a:t>
            </a:r>
          </a:p>
          <a:p>
            <a:pPr/>
          </a:p>
        </p:txBody>
      </p:sp>
    </p:spTree>
  </p:cSld>
  <p:clrMapOvr>
    <a:masterClrMapping/>
  </p:clrMapOvr>
  <p:timing>
    <p:tnLst>
      <p:par>
        <p:cTn id="1" dur="indefinite" restart="never" nodeType="tmRoot"/>
      </p:par>
    </p:tnLst>
  </p:timing>
</p:sld>
</file>

<file path=ppt/slides/slide6.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AAAAAEA4AAAuBgAAAAAAACYAAAAIAAAAAQAAAAAAAAA="/>
              </a:ext>
            </a:extLst>
          </p:cNvSpPr>
          <p:nvPr>
            <p:ph type="ctrTitle"/>
          </p:nvPr>
        </p:nvSpPr>
        <p:spPr>
          <a:xfrm>
            <a:off x="0" y="0"/>
            <a:ext cx="9144000" cy="1004570"/>
          </a:xfrm>
        </p:spPr>
        <p:txBody>
          <a:bodyPr/>
          <a:lstStyle/>
          <a:p>
            <a:pPr>
              <a:defRPr>
                <a:latin typeface="Times New Roman" pitchFamily="1" charset="0"/>
                <a:ea typeface="Times New Roman" pitchFamily="1" charset="0"/>
                <a:cs typeface="Times New Roman" pitchFamily="1" charset="0"/>
              </a:defRPr>
            </a:pPr>
            <a:r>
              <a:t>Prophets</a:t>
            </a:r>
          </a:p>
        </p:txBody>
      </p:sp>
      <p:sp>
        <p:nvSpPr>
          <p:cNvPr id="3" name="SlideSubtitle1"/>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vQUAAEA4AADvKQAAAAAAACYAAAAIAAAAAQAAAAAAAAA="/>
              </a:ext>
            </a:extLst>
          </p:cNvSpPr>
          <p:nvPr>
            <p:ph type="subTitle" idx="1"/>
          </p:nvPr>
        </p:nvSpPr>
        <p:spPr>
          <a:xfrm>
            <a:off x="0" y="932815"/>
            <a:ext cx="9144000" cy="5883910"/>
          </a:xfrm>
        </p:spPr>
        <p:txBody>
          <a:bodyPr/>
          <a:lstStyle/>
          <a:p>
            <a:pPr algn="ctr">
              <a:defRPr sz="2800">
                <a:solidFill>
                  <a:schemeClr val="tx2"/>
                </a:solidFill>
                <a:latin typeface="Times New Roman" pitchFamily="1" charset="0"/>
                <a:ea typeface="Times New Roman" pitchFamily="1" charset="0"/>
                <a:cs typeface="Times New Roman" pitchFamily="1" charset="0"/>
              </a:defRPr>
            </a:pPr>
          </a:p>
          <a:p>
            <a:pPr algn="ctr">
              <a:defRPr sz="2800">
                <a:solidFill>
                  <a:schemeClr val="tx2"/>
                </a:solidFill>
                <a:latin typeface="Times New Roman" pitchFamily="1" charset="0"/>
                <a:ea typeface="Times New Roman" pitchFamily="1" charset="0"/>
                <a:cs typeface="Times New Roman" pitchFamily="1" charset="0"/>
              </a:defRPr>
            </a:pPr>
            <a:r>
              <a:t>Prediction and Fulfillment </a:t>
            </a:r>
          </a:p>
          <a:p>
            <a:pPr algn="ctr">
              <a:defRPr sz="2800">
                <a:solidFill>
                  <a:schemeClr val="tx2"/>
                </a:solidFill>
                <a:latin typeface="Times New Roman" pitchFamily="1" charset="0"/>
                <a:ea typeface="Times New Roman" pitchFamily="1" charset="0"/>
                <a:cs typeface="Times New Roman" pitchFamily="1" charset="0"/>
              </a:defRPr>
            </a:pPr>
            <a:r>
              <a:t>Page 512</a:t>
            </a:r>
          </a:p>
          <a:p>
            <a:pPr algn="ctr">
              <a:defRPr sz="2800">
                <a:solidFill>
                  <a:schemeClr val="tx2"/>
                </a:solidFill>
                <a:latin typeface="Times New Roman" pitchFamily="1" charset="0"/>
                <a:ea typeface="Times New Roman" pitchFamily="1" charset="0"/>
                <a:cs typeface="Times New Roman" pitchFamily="1" charset="0"/>
              </a:defRPr>
            </a:pPr>
          </a:p>
          <a:p>
            <a:pPr algn="ctr">
              <a:defRPr sz="2800">
                <a:solidFill>
                  <a:schemeClr val="tx2"/>
                </a:solidFill>
                <a:latin typeface="Times New Roman" pitchFamily="1" charset="0"/>
                <a:ea typeface="Times New Roman" pitchFamily="1" charset="0"/>
                <a:cs typeface="Times New Roman" pitchFamily="1" charset="0"/>
              </a:defRPr>
            </a:pPr>
            <a:r>
              <a:t>Forth telling </a:t>
            </a:r>
          </a:p>
          <a:p>
            <a:pPr algn="ctr">
              <a:defRPr sz="2800">
                <a:solidFill>
                  <a:schemeClr val="tx2"/>
                </a:solidFill>
                <a:latin typeface="Times New Roman" pitchFamily="1" charset="0"/>
                <a:ea typeface="Times New Roman" pitchFamily="1" charset="0"/>
                <a:cs typeface="Times New Roman" pitchFamily="1" charset="0"/>
              </a:defRPr>
            </a:pPr>
            <a:r>
              <a:t>And </a:t>
            </a:r>
          </a:p>
          <a:p>
            <a:pPr algn="ctr">
              <a:defRPr sz="2800">
                <a:solidFill>
                  <a:schemeClr val="tx2"/>
                </a:solidFill>
                <a:latin typeface="Times New Roman" pitchFamily="1" charset="0"/>
                <a:ea typeface="Times New Roman" pitchFamily="1" charset="0"/>
                <a:cs typeface="Times New Roman" pitchFamily="1" charset="0"/>
              </a:defRPr>
            </a:pPr>
            <a:r>
              <a:t>Fore telling</a:t>
            </a:r>
          </a:p>
        </p:txBody>
      </p:sp>
    </p:spTree>
  </p:cSld>
  <p:clrMapOvr>
    <a:masterClrMapping/>
  </p:clrMapOvr>
  <p:timing>
    <p:tnLst>
      <p:par>
        <p:cTn id="1" dur="indefinite" restart="never" nodeType="tmRoot"/>
      </p:par>
    </p:tnLst>
  </p:timing>
</p:sld>
</file>

<file path=ppt/slides/slide7.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2wQAAEA4AAAwKgAAAAAAACYAAAAIAAAAAQAAAAAAAAA="/>
              </a:ext>
            </a:extLst>
          </p:cNvSpPr>
          <p:nvPr>
            <p:ph type="title"/>
          </p:nvPr>
        </p:nvSpPr>
        <p:spPr>
          <a:xfrm>
            <a:off x="0" y="789305"/>
            <a:ext cx="9144000" cy="6068695"/>
          </a:xfrm>
        </p:spPr>
        <p:txBody>
          <a:bodyPr/>
          <a:lstStyle/>
          <a:p>
            <a:pPr>
              <a:defRPr sz="3600" b="0" cap="all">
                <a:latin typeface="Times New Roman" pitchFamily="1" charset="0"/>
                <a:ea typeface="Times New Roman" pitchFamily="1" charset="0"/>
                <a:cs typeface="Times New Roman" pitchFamily="1" charset="0"/>
              </a:defRPr>
            </a:pPr>
            <a:r>
              <a:t>F</a:t>
            </a:r>
            <a:r>
              <a:rPr/>
              <a:t>our major types of Oracles </a:t>
            </a:r>
            <a:r>
              <a:rPr sz="2800"/>
              <a:t>Page 510</a:t>
            </a:r>
            <a:endParaRPr/>
          </a:p>
          <a:p>
            <a:pPr>
              <a:defRPr sz="1200" b="0">
                <a:latin typeface="Times New Roman" pitchFamily="1" charset="0"/>
                <a:ea typeface="Times New Roman" pitchFamily="1" charset="0"/>
                <a:cs typeface="Times New Roman" pitchFamily="1" charset="0"/>
              </a:defRPr>
            </a:pPr>
          </a:p>
          <a:p>
            <a:pPr>
              <a:defRPr sz="3000" b="0">
                <a:latin typeface="Times New Roman" pitchFamily="1" charset="0"/>
                <a:ea typeface="Times New Roman" pitchFamily="1" charset="0"/>
                <a:cs typeface="Times New Roman" pitchFamily="1" charset="0"/>
              </a:defRPr>
            </a:pPr>
            <a:r>
              <a:t>Indictment Oracles (Description of Offense)</a:t>
            </a:r>
          </a:p>
          <a:p>
            <a:pPr>
              <a:defRPr sz="3000" b="0">
                <a:latin typeface="Times New Roman" pitchFamily="1" charset="0"/>
                <a:ea typeface="Times New Roman" pitchFamily="1" charset="0"/>
                <a:cs typeface="Times New Roman" pitchFamily="1" charset="0"/>
              </a:defRPr>
            </a:pPr>
          </a:p>
          <a:p>
            <a:pPr>
              <a:defRPr sz="3000" b="0">
                <a:latin typeface="Times New Roman" pitchFamily="1" charset="0"/>
                <a:ea typeface="Times New Roman" pitchFamily="1" charset="0"/>
                <a:cs typeface="Times New Roman" pitchFamily="1" charset="0"/>
              </a:defRPr>
            </a:pPr>
            <a:r>
              <a:t>Judgment Oracles (Punishment coming because of </a:t>
            </a:r>
            <a:r>
              <a:t>offense)</a:t>
            </a:r>
          </a:p>
          <a:p>
            <a:pPr>
              <a:defRPr sz="3000" b="0">
                <a:latin typeface="Times New Roman" pitchFamily="1" charset="0"/>
                <a:ea typeface="Times New Roman" pitchFamily="1" charset="0"/>
                <a:cs typeface="Times New Roman" pitchFamily="1" charset="0"/>
              </a:defRPr>
            </a:pPr>
          </a:p>
          <a:p>
            <a:pPr>
              <a:defRPr sz="3000" b="0">
                <a:latin typeface="Times New Roman" pitchFamily="1" charset="0"/>
                <a:ea typeface="Times New Roman" pitchFamily="1" charset="0"/>
                <a:cs typeface="Times New Roman" pitchFamily="1" charset="0"/>
              </a:defRPr>
            </a:pPr>
            <a:r>
              <a:t>Instruction Oracles (How the recipients were to conduct themselves)</a:t>
            </a:r>
          </a:p>
          <a:p>
            <a:pPr>
              <a:defRPr sz="3000" b="0">
                <a:latin typeface="Times New Roman" pitchFamily="1" charset="0"/>
                <a:ea typeface="Times New Roman" pitchFamily="1" charset="0"/>
                <a:cs typeface="Times New Roman" pitchFamily="1" charset="0"/>
              </a:defRPr>
            </a:pPr>
          </a:p>
          <a:p>
            <a:pPr>
              <a:defRPr sz="3000" b="0">
                <a:latin typeface="Times New Roman" pitchFamily="1" charset="0"/>
                <a:ea typeface="Times New Roman" pitchFamily="1" charset="0"/>
                <a:cs typeface="Times New Roman" pitchFamily="1" charset="0"/>
              </a:defRPr>
            </a:pPr>
            <a:r>
              <a:t>Aftermath or Hope Oracles (Development after the judgment or hope for deliverance and restoration)</a:t>
            </a:r>
          </a:p>
        </p:txBody>
      </p:sp>
      <p:sp>
        <p:nvSpPr>
          <p:cNvPr id="3" name="SlideText1"/>
          <p:cNvSpPr>
            <a:spLocks noGrp="1" noChangeArrowheads="1"/>
            <a:extLst>
              <a:ext uri="smNativeData">
                <pr:smNativeData xmlns:pr="smNativeData" val="SMDATA_13_LsdAYhMAAAAlAAAAZAAAAA8BAAAAkAAAAEgAAACQAAAASAAAAAAAAAAC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ByBAAA/v///0I0AADbBAAAAAAAACYAAAAIAAAAAQAAAAAAAAA="/>
              </a:ext>
            </a:extLst>
          </p:cNvSpPr>
          <p:nvPr>
            <p:ph type="body" idx="1"/>
          </p:nvPr>
        </p:nvSpPr>
        <p:spPr>
          <a:xfrm>
            <a:off x="722630" y="-1270"/>
            <a:ext cx="7772400" cy="790575"/>
          </a:xfrm>
        </p:spPr>
        <p:txBody>
          <a:bodyPr/>
          <a:lstStyle/>
          <a:p>
            <a:pPr algn="ctr">
              <a:defRPr sz="4800">
                <a:solidFill>
                  <a:schemeClr val="tx2"/>
                </a:solidFill>
                <a:latin typeface="Times New Roman" pitchFamily="1" charset="0"/>
                <a:ea typeface="Times New Roman" pitchFamily="1" charset="0"/>
                <a:cs typeface="Times New Roman" pitchFamily="1" charset="0"/>
              </a:defRPr>
            </a:pPr>
            <a:r>
              <a:t>Prophet</a:t>
            </a:r>
          </a:p>
        </p:txBody>
      </p:sp>
    </p:spTree>
  </p:cSld>
  <p:clrMapOvr>
    <a:masterClrMapping/>
  </p:clrMapOvr>
  <p:timing>
    <p:tnLst>
      <p:par>
        <p:cTn id="1" dur="indefinite" restart="never" nodeType="tmRoot"/>
      </p:par>
    </p:tnLst>
  </p:timing>
</p:sld>
</file>

<file path=ppt/slides/slide8.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AAAAAEA4AAAuBgAAEAAAACYAAAAIAAAAAQAAAAAAAAA="/>
              </a:ext>
            </a:extLst>
          </p:cNvSpPr>
          <p:nvPr>
            <p:ph type="ctrTitle"/>
          </p:nvPr>
        </p:nvSpPr>
        <p:spPr>
          <a:xfrm>
            <a:off x="0" y="0"/>
            <a:ext cx="9144000" cy="1004570"/>
          </a:xfrm>
        </p:spPr>
        <p:txBody>
          <a:bodyPr/>
          <a:lstStyle/>
          <a:p>
            <a:pPr>
              <a:defRPr>
                <a:latin typeface="Times New Roman" pitchFamily="1" charset="0"/>
                <a:ea typeface="Times New Roman" pitchFamily="1" charset="0"/>
                <a:cs typeface="Times New Roman" pitchFamily="1" charset="0"/>
              </a:defRPr>
            </a:pPr>
            <a:r>
              <a:t>Prophets </a:t>
            </a:r>
          </a:p>
        </p:txBody>
      </p:sp>
      <p:sp>
        <p:nvSpPr>
          <p:cNvPr id="3" name="SlideSubtitle1"/>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LgYAAEA4AAAwKgAAEAAAACYAAAAIAAAAAQAAAAAAAAA="/>
              </a:ext>
            </a:extLst>
          </p:cNvSpPr>
          <p:nvPr>
            <p:ph type="subTitle" idx="1"/>
          </p:nvPr>
        </p:nvSpPr>
        <p:spPr>
          <a:xfrm>
            <a:off x="0" y="1004570"/>
            <a:ext cx="9144000" cy="5853430"/>
          </a:xfrm>
        </p:spPr>
        <p:txBody>
          <a:bodyPr/>
          <a:lstStyle/>
          <a:p>
            <a:pPr algn="l">
              <a:defRPr>
                <a:solidFill>
                  <a:schemeClr val="tx2"/>
                </a:solidFill>
                <a:latin typeface="Times New Roman" pitchFamily="1" charset="0"/>
                <a:ea typeface="Times New Roman" pitchFamily="1" charset="0"/>
                <a:cs typeface="Times New Roman" pitchFamily="1" charset="0"/>
              </a:defRPr>
            </a:pPr>
            <a:r>
              <a:t>Prophets were leaders of </a:t>
            </a:r>
          </a:p>
          <a:p>
            <a:pPr algn="l">
              <a:defRPr>
                <a:solidFill>
                  <a:schemeClr val="tx2"/>
                </a:solidFill>
                <a:latin typeface="Times New Roman" pitchFamily="1" charset="0"/>
                <a:ea typeface="Times New Roman" pitchFamily="1" charset="0"/>
                <a:cs typeface="Times New Roman" pitchFamily="1" charset="0"/>
              </a:defRPr>
            </a:pPr>
            <a:r>
              <a:t>		Reform, Revival and Restitution </a:t>
            </a: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2 Peter 3:1-15  </a:t>
            </a:r>
          </a:p>
          <a:p>
            <a:pPr algn="l">
              <a:defRPr>
                <a:solidFill>
                  <a:schemeClr val="tx2"/>
                </a:solidFill>
                <a:latin typeface="Times New Roman" pitchFamily="1" charset="0"/>
                <a:ea typeface="Times New Roman" pitchFamily="1" charset="0"/>
                <a:cs typeface="Times New Roman" pitchFamily="1" charset="0"/>
              </a:defRPr>
            </a:pPr>
            <a:r>
              <a:t>Three Purposes indicated for prophecy</a:t>
            </a: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1. That God’s will would be revealed to men. (1-8)</a:t>
            </a: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2. To issue a call to repentance. (9-10)</a:t>
            </a:r>
          </a:p>
          <a:p>
            <a:pPr algn="l">
              <a:defRPr>
                <a:solidFill>
                  <a:schemeClr val="tx2"/>
                </a:solidFill>
                <a:latin typeface="Times New Roman" pitchFamily="1" charset="0"/>
                <a:ea typeface="Times New Roman" pitchFamily="1" charset="0"/>
                <a:cs typeface="Times New Roman" pitchFamily="1" charset="0"/>
              </a:defRPr>
            </a:pPr>
          </a:p>
          <a:p>
            <a:pPr algn="l">
              <a:defRPr>
                <a:solidFill>
                  <a:schemeClr val="tx2"/>
                </a:solidFill>
                <a:latin typeface="Times New Roman" pitchFamily="1" charset="0"/>
                <a:ea typeface="Times New Roman" pitchFamily="1" charset="0"/>
                <a:cs typeface="Times New Roman" pitchFamily="1" charset="0"/>
              </a:defRPr>
            </a:pPr>
            <a:r>
              <a:t>3. To issue a call to holiness. (11-15) </a:t>
            </a:r>
          </a:p>
        </p:txBody>
      </p:sp>
    </p:spTree>
  </p:cSld>
  <p:clrMapOvr>
    <a:masterClrMapping/>
  </p:clrMapOvr>
  <p:timing>
    <p:tnLst>
      <p:par>
        <p:cTn id="1" dur="indefinite" restart="never" nodeType="tmRoot"/>
      </p:par>
    </p:tnLst>
  </p:timing>
</p:sld>
</file>

<file path=ppt/slides/slide9.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val="SMDATA_13_LsdAYhMAAAAlAAAAZAAAAA8BAAAAkAAAAEgAAACQAAAASAAAAAAAAAAB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4BAAA/////wg0AACfBgAAEAAAACYAAAAIAAAAAQAAAAAAAAA="/>
              </a:ext>
            </a:extLst>
          </p:cNvSpPr>
          <p:nvPr>
            <p:ph type="ctrTitle"/>
          </p:nvPr>
        </p:nvSpPr>
        <p:spPr>
          <a:xfrm>
            <a:off x="685800" y="-635"/>
            <a:ext cx="7772400" cy="1076960"/>
          </a:xfrm>
        </p:spPr>
        <p:txBody>
          <a:bodyPr/>
          <a:lstStyle/>
          <a:p>
            <a:pPr>
              <a:defRPr>
                <a:latin typeface="Times New Roman" pitchFamily="1" charset="0"/>
                <a:ea typeface="Times New Roman" pitchFamily="1" charset="0"/>
                <a:cs typeface="Times New Roman" pitchFamily="1" charset="0"/>
              </a:defRPr>
            </a:pPr>
            <a:r>
              <a:t>Prophets</a:t>
            </a:r>
          </a:p>
        </p:txBody>
      </p:sp>
      <p:sp>
        <p:nvSpPr>
          <p:cNvPr id="3" name="SlideSubtitle1"/>
          <p:cNvSpPr>
            <a:spLocks noGrp="1" noChangeArrowheads="1"/>
            <a:extLst>
              <a:ext uri="smNativeData">
                <pr:smNativeData xmlns:pr="smNativeData" val="SMDATA_13_LsdAYhMAAAAlAAAAZAAAAA8BAAAAkAAAAEgAAACQAAAASAAAAAAAAAAAAAAAAAAAAAEAAABQAAAAAAAAAAAA4D8AAAAAAADgPwAAAAAAAOA/AAAAAAAA4D8AAAAAAADgPwAAAAAAAOA/AAAAAAAA4D8AAAAAAADgPwAAAAAAAOA/AAAAAAAA4D8CAAAAjAAAAAAAAAAAAAAAzDMADIAAAAgAAAAAAAAAAAAAAAAAAAAAAAAAAAAAAAAAAAAAZAAAAAEAAABAAAAAAAAAAAAAAAAAAAAAAAAAAAAAAAAAAAAAAAAAAAAAAAAAAAAAAAAAAAAAAAAAAAAAAAAAAAAAAAAAAAAAAAAAAAAAAAAAAAAAAAAAAAAAAAAAAAAAFAAAADwAAAAAAAAAAAAAAP///wkUAAAAAQAAABQAAAAUAAAAFAAAAAEAAAAAAAAAZAAAAGQAAAAAAAAAZAAAAGQAAAAVAAAAYAAAAAAAAAAAAAAADwAAACADAAAAAAAAAAAAAAEAAACgMgAAVgcAAKr4//8BAAAAf39/AAEAAABkAAAAAAAAABQAAABAHwAAAAAAACYAAAAAAAAAwOD//wAAAAAmAAAAZAAAABYAAABMAAAAAAAAAAAAAAAEAAAAAAAAAAEAAABcHw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MMwAFgAAAAQAAAAAAAAAAAAAAAAAAAAAAAAAAAAAAAAAAAAAAAAAA////An9/fwBcHwADzMzMAMDA/wB/f38AAAAAAAAAAAAAAAAAAAAAAAAAAAAhAAAAGAAAABQAAAAAAAAAnwYAAEA4AAAwKgAAEAAAACYAAAAIAAAAAQAAAAAAAAA="/>
              </a:ext>
            </a:extLst>
          </p:cNvSpPr>
          <p:nvPr>
            <p:ph type="subTitle" idx="1"/>
          </p:nvPr>
        </p:nvSpPr>
        <p:spPr>
          <a:xfrm>
            <a:off x="0" y="1076325"/>
            <a:ext cx="9144000" cy="5781675"/>
          </a:xfrm>
        </p:spPr>
        <p:txBody>
          <a:bodyPr/>
          <a:lstStyle/>
          <a:p>
            <a:pPr algn="l">
              <a:defRPr sz="3000">
                <a:solidFill>
                  <a:schemeClr val="tx2"/>
                </a:solidFill>
                <a:latin typeface="Times New Roman" pitchFamily="1" charset="0"/>
                <a:ea typeface="Times New Roman" pitchFamily="1" charset="0"/>
                <a:cs typeface="Times New Roman" pitchFamily="1" charset="0"/>
              </a:defRPr>
            </a:pPr>
            <a:r>
              <a:t>The word of prophecy is usually the word of judgment. The rebukes were divided into three ares of judgment. Israel was rebuked for:</a:t>
            </a:r>
          </a:p>
          <a:p>
            <a:pPr algn="l">
              <a:defRPr sz="3000">
                <a:solidFill>
                  <a:schemeClr val="tx2"/>
                </a:solidFill>
                <a:latin typeface="Times New Roman" pitchFamily="1" charset="0"/>
                <a:ea typeface="Times New Roman" pitchFamily="1" charset="0"/>
                <a:cs typeface="Times New Roman" pitchFamily="1" charset="0"/>
              </a:defRPr>
            </a:pPr>
          </a:p>
          <a:p>
            <a:pPr algn="l">
              <a:defRPr sz="3000">
                <a:solidFill>
                  <a:schemeClr val="tx2"/>
                </a:solidFill>
                <a:latin typeface="Times New Roman" pitchFamily="1" charset="0"/>
                <a:ea typeface="Times New Roman" pitchFamily="1" charset="0"/>
                <a:cs typeface="Times New Roman" pitchFamily="1" charset="0"/>
              </a:defRPr>
            </a:pPr>
            <a:r>
              <a:t>1. Political disloyalty. Ex 14:13-14 The Lord will fight for you. Ex 23:27-30 The Lord will drive out the enemy. These were God’s promises and instructions. </a:t>
            </a:r>
          </a:p>
          <a:p>
            <a:pPr algn="l">
              <a:defRPr sz="3000">
                <a:solidFill>
                  <a:schemeClr val="tx2"/>
                </a:solidFill>
                <a:latin typeface="Times New Roman" pitchFamily="1" charset="0"/>
                <a:ea typeface="Times New Roman" pitchFamily="1" charset="0"/>
                <a:cs typeface="Times New Roman" pitchFamily="1" charset="0"/>
              </a:defRPr>
            </a:pPr>
            <a:r>
              <a:t>Hosea 7:11 Israel went to Egypt and Assyria for help.</a:t>
            </a:r>
          </a:p>
          <a:p>
            <a:pPr algn="l">
              <a:defRPr sz="3000">
                <a:solidFill>
                  <a:schemeClr val="tx2"/>
                </a:solidFill>
                <a:latin typeface="Times New Roman" pitchFamily="1" charset="0"/>
                <a:ea typeface="Times New Roman" pitchFamily="1" charset="0"/>
                <a:cs typeface="Times New Roman" pitchFamily="1" charset="0"/>
              </a:defRPr>
            </a:pPr>
            <a:r>
              <a:t>Isaiah 30:1-2 did not take counsel from God but others. </a:t>
            </a:r>
          </a:p>
          <a:p>
            <a:pPr algn="l">
              <a:defRPr sz="3000">
                <a:solidFill>
                  <a:schemeClr val="tx2"/>
                </a:solidFill>
                <a:latin typeface="Times New Roman" pitchFamily="1" charset="0"/>
                <a:ea typeface="Times New Roman" pitchFamily="1" charset="0"/>
                <a:cs typeface="Times New Roman" pitchFamily="1" charset="0"/>
              </a:defRPr>
            </a:pPr>
            <a:r>
              <a:t>Isaiah 30:15&amp;17 In quiet an confidence shall be your strength but you would not. </a:t>
            </a:r>
          </a:p>
          <a:p>
            <a:pPr algn="l">
              <a:defRPr sz="3000">
                <a:solidFill>
                  <a:schemeClr val="tx2"/>
                </a:solidFill>
                <a:latin typeface="Times New Roman" pitchFamily="1" charset="0"/>
                <a:ea typeface="Times New Roman" pitchFamily="1" charset="0"/>
                <a:cs typeface="Times New Roman" pitchFamily="1" charset="0"/>
              </a:defRPr>
            </a:pPr>
            <a:r>
              <a:t>Psalm 146:3 Put not your trust in princes.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fontScheme name="Presentation">
      <a:majorFont>
        <a:latin typeface="Calibri"/>
        <a:ea typeface="SimSun"/>
        <a:cs typeface="Times New Roman"/>
      </a:majorFont>
      <a:minorFont>
        <a:latin typeface="Calibri"/>
        <a:ea typeface="SimSu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000000"/>
        </a:dk2>
        <a:lt2>
          <a:srgbClr val="969696"/>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000000"/>
        </a:dk2>
        <a:lt2>
          <a:srgbClr val="80808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DEF6F1"/>
        </a:lt1>
        <a:dk2>
          <a:srgbClr val="000000"/>
        </a:dk2>
        <a:lt2>
          <a:srgbClr val="969696"/>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FFFFD9"/>
        </a:lt1>
        <a:dk2>
          <a:srgbClr val="000000"/>
        </a:dk2>
        <a:lt2>
          <a:srgbClr val="777777"/>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6">
        <a:dk1>
          <a:srgbClr val="FFFFFF"/>
        </a:dk1>
        <a:lt1>
          <a:srgbClr val="008080"/>
        </a:lt1>
        <a:dk2>
          <a:srgbClr val="FFFF99"/>
        </a:dk2>
        <a:lt2>
          <a:srgbClr val="005A58"/>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7">
        <a:dk1>
          <a:srgbClr val="FFFFFF"/>
        </a:dk1>
        <a:lt1>
          <a:srgbClr val="000099"/>
        </a:lt1>
        <a:dk2>
          <a:srgbClr val="CCFFFF"/>
        </a:dk2>
        <a:lt2>
          <a:srgbClr val="003366"/>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8">
        <a:dk1>
          <a:srgbClr val="FFFFFF"/>
        </a:dk1>
        <a:lt1>
          <a:srgbClr val="000000"/>
        </a:lt1>
        <a:dk2>
          <a:srgbClr val="E3EBF1"/>
        </a:dk2>
        <a:lt2>
          <a:srgbClr val="336699"/>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9">
        <a:dk1>
          <a:srgbClr val="FFFFFF"/>
        </a:dk1>
        <a:lt1>
          <a:srgbClr val="686B5D"/>
        </a:lt1>
        <a:dk2>
          <a:srgbClr val="D1D1CB"/>
        </a:dk2>
        <a:lt2>
          <a:srgbClr val="777777"/>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0">
        <a:dk1>
          <a:srgbClr val="FFFFFF"/>
        </a:dk1>
        <a:lt1>
          <a:srgbClr val="666699"/>
        </a:lt1>
        <a:dk2>
          <a:srgbClr val="FFFFFF"/>
        </a:dk2>
        <a:lt2>
          <a:srgbClr val="3E3E5C"/>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1">
        <a:dk1>
          <a:srgbClr val="FFFFFF"/>
        </a:dk1>
        <a:lt1>
          <a:srgbClr val="523E26"/>
        </a:lt1>
        <a:dk2>
          <a:srgbClr val="DFC08D"/>
        </a:dk2>
        <a:lt2>
          <a:srgbClr val="2D2015"/>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1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13">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user</cp:lastModifiedBy>
  <cp:revision>0</cp:revision>
  <dcterms:created xsi:type="dcterms:W3CDTF">2022-03-27T07:40:41Z</dcterms:created>
  <dcterms:modified xsi:type="dcterms:W3CDTF">2022-03-27T20:21:02Z</dcterms:modified>
</cp:coreProperties>
</file>